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27"/>
  </p:notesMasterIdLst>
  <p:handoutMasterIdLst>
    <p:handoutMasterId r:id="rId28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725"/>
    <a:srgbClr val="2DC92D"/>
    <a:srgbClr val="FE0000"/>
    <a:srgbClr val="0000FF"/>
    <a:srgbClr val="0000FE"/>
    <a:srgbClr val="D1CC00"/>
    <a:srgbClr val="FF9C9B"/>
    <a:srgbClr val="FFC4C3"/>
    <a:srgbClr val="EA9FB6"/>
    <a:srgbClr val="FFF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5701" autoAdjust="0"/>
  </p:normalViewPr>
  <p:slideViewPr>
    <p:cSldViewPr snapToGrid="0" snapToObjects="1">
      <p:cViewPr varScale="1">
        <p:scale>
          <a:sx n="101" d="100"/>
          <a:sy n="101" d="100"/>
        </p:scale>
        <p:origin x="516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200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07/04/2018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AIA - Grayscale Morphology</a:t>
            </a:r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– A.A.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2017-2018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472023" y="5394348"/>
            <a:ext cx="64129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‹N›</a:t>
            </a:fld>
            <a:r>
              <a:rPr lang="en-US" sz="1200" dirty="0" smtClean="0">
                <a:solidFill>
                  <a:srgbClr val="085091"/>
                </a:solidFill>
                <a:latin typeface="Trebuchet MS" pitchFamily="34" charset="0"/>
              </a:rPr>
              <a:t>/25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2407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Grayscale Morphology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2017-2018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/25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988849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Grayscale Morphology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2017-2018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/25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</a:t>
            </a:r>
            <a:r>
              <a:rPr lang="it-IT" smtClean="0"/>
              <a:t>dello schem</a:t>
            </a:r>
          </a:p>
          <a:p>
            <a:pPr lvl="0"/>
            <a:r>
              <a:rPr lang="it-IT" smtClean="0"/>
              <a:t>a</a:t>
            </a:r>
            <a:endParaRPr lang="it-IT" dirty="0" smtClean="0"/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6132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Grayscale Morphology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2017-2018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/25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26.pn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36.png"/><Relationship Id="rId10" Type="http://schemas.openxmlformats.org/officeDocument/2006/relationships/image" Target="../media/image55.png"/><Relationship Id="rId4" Type="http://schemas.openxmlformats.org/officeDocument/2006/relationships/image" Target="../media/image35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0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60.jp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62.jpg"/><Relationship Id="rId10" Type="http://schemas.openxmlformats.org/officeDocument/2006/relationships/image" Target="../media/image81.png"/><Relationship Id="rId4" Type="http://schemas.openxmlformats.org/officeDocument/2006/relationships/image" Target="../media/image61.jp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Advanced Image Analysis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a.a</a:t>
            </a:r>
            <a:r>
              <a:rPr lang="en-US" sz="1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. 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2017-2018, 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</a:t>
            </a:r>
            <a:r>
              <a:rPr lang="en-US" sz="2000" b="1" baseline="30000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Module 3</a:t>
            </a:r>
            <a:endParaRPr lang="en-US" sz="40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Grayscale Morphology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i="1" dirty="0" smtClean="0"/>
                  <a:t>dilation</a:t>
                </a:r>
                <a:r>
                  <a:rPr lang="en-US" dirty="0" smtClean="0"/>
                  <a:t> followed by </a:t>
                </a:r>
                <a:r>
                  <a:rPr lang="en-US" i="1" dirty="0" smtClean="0"/>
                  <a:t>erosion</a:t>
                </a:r>
                <a:r>
                  <a:rPr lang="en-US" dirty="0" smtClean="0"/>
                  <a:t>, like for binary morphology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pc="-3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nary>
                          <m:naryPr>
                            <m:chr m:val="⨁"/>
                            <m:subHide m:val="on"/>
                            <m:supHide m:val="on"/>
                            <m:ctrlPr>
                              <a:rPr lang="en-US" i="1" spc="-3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 spc="-3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e>
                    </m:d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pc="-30" dirty="0" smtClean="0"/>
              </a:p>
              <a:p>
                <a:pPr lvl="1"/>
                <a:r>
                  <a:rPr lang="en-US" spc="-50" dirty="0" smtClean="0"/>
                  <a:t>if we </a:t>
                </a:r>
                <a:r>
                  <a:rPr lang="en-US" spc="-50" dirty="0"/>
                  <a:t>view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pc="-50" dirty="0" smtClean="0"/>
                  <a:t> in </a:t>
                </a:r>
                <a:r>
                  <a:rPr lang="en-US" b="1" spc="-50" dirty="0"/>
                  <a:t>3-D perspective </a:t>
                </a:r>
                <a:r>
                  <a:rPr lang="en-US" spc="-50" dirty="0"/>
                  <a:t>(like a </a:t>
                </a:r>
                <a:r>
                  <a:rPr lang="en-US" spc="-50" dirty="0" smtClean="0"/>
                  <a:t>relief map</a:t>
                </a:r>
                <a:r>
                  <a:rPr lang="en-US" spc="-50" dirty="0"/>
                  <a:t>), with </a:t>
                </a:r>
                <a:r>
                  <a:rPr lang="en-US" spc="-50" dirty="0" smtClean="0"/>
                  <a:t>the third </a:t>
                </a:r>
                <a:r>
                  <a:rPr lang="en-US" spc="-50" dirty="0"/>
                  <a:t>axis being </a:t>
                </a:r>
                <a:r>
                  <a:rPr lang="en-US" spc="-50" dirty="0" smtClean="0"/>
                  <a:t>gray-level intensity, it can be interpreted as the best approximation of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pc="-50" dirty="0" smtClean="0"/>
                  <a:t> by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pc="-50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pc="-50" dirty="0" smtClean="0"/>
                  <a:t> pushing from the </a:t>
                </a:r>
                <a:r>
                  <a:rPr lang="en-US" b="1" spc="-50" dirty="0" smtClean="0"/>
                  <a:t>outside</a:t>
                </a:r>
                <a:r>
                  <a:rPr lang="en-US" spc="-50" dirty="0" smtClean="0"/>
                  <a:t> of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pc="-50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5"/>
          <a:stretch/>
        </p:blipFill>
        <p:spPr bwMode="auto">
          <a:xfrm flipH="1">
            <a:off x="266700" y="2533650"/>
            <a:ext cx="8640763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Ovale 7"/>
          <p:cNvSpPr/>
          <p:nvPr/>
        </p:nvSpPr>
        <p:spPr bwMode="auto">
          <a:xfrm>
            <a:off x="2120834" y="3393558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3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</a:t>
            </a:r>
            <a:endParaRPr lang="en-US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removes</a:t>
            </a:r>
            <a:r>
              <a:rPr lang="en-US" dirty="0" smtClean="0"/>
              <a:t> </a:t>
            </a:r>
            <a:r>
              <a:rPr lang="en-US" b="1" dirty="0" smtClean="0"/>
              <a:t>small</a:t>
            </a:r>
            <a:r>
              <a:rPr lang="en-US" dirty="0" smtClean="0"/>
              <a:t> (with </a:t>
            </a:r>
            <a:r>
              <a:rPr lang="en-US" dirty="0"/>
              <a:t>respect to the size of the </a:t>
            </a:r>
            <a:r>
              <a:rPr lang="en-US" dirty="0" smtClean="0"/>
              <a:t>SE) </a:t>
            </a:r>
            <a:r>
              <a:rPr lang="en-US" b="1" dirty="0" smtClean="0"/>
              <a:t>dark details</a:t>
            </a:r>
            <a:r>
              <a:rPr lang="en-US" dirty="0"/>
              <a:t>, while </a:t>
            </a:r>
            <a:r>
              <a:rPr lang="en-US" dirty="0" smtClean="0"/>
              <a:t>leaving the </a:t>
            </a:r>
            <a:r>
              <a:rPr lang="en-US" dirty="0"/>
              <a:t>overall gray levels and larger </a:t>
            </a:r>
            <a:r>
              <a:rPr lang="en-US" dirty="0" smtClean="0"/>
              <a:t>dark features </a:t>
            </a:r>
            <a:r>
              <a:rPr lang="en-US" dirty="0"/>
              <a:t>relatively </a:t>
            </a:r>
            <a:r>
              <a:rPr lang="en-US" dirty="0" smtClean="0"/>
              <a:t>undisturbed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initial dilation removes small dark details</a:t>
            </a:r>
            <a:r>
              <a:rPr lang="en-US" dirty="0"/>
              <a:t>, but it also </a:t>
            </a:r>
            <a:r>
              <a:rPr lang="en-US" dirty="0" smtClean="0"/>
              <a:t>brightens the image (</a:t>
            </a:r>
            <a:r>
              <a:rPr lang="en-US" i="1" dirty="0" smtClean="0"/>
              <a:t>removal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subsequent erosion decreases the </a:t>
            </a:r>
            <a:r>
              <a:rPr lang="en-US" dirty="0"/>
              <a:t>overall intensity of the image (</a:t>
            </a:r>
            <a:r>
              <a:rPr lang="en-US" i="1" dirty="0" smtClean="0"/>
              <a:t>restoring</a:t>
            </a:r>
            <a:r>
              <a:rPr lang="en-US" dirty="0" smtClean="0"/>
              <a:t>) without reintroducing </a:t>
            </a:r>
            <a:r>
              <a:rPr lang="en-US" dirty="0"/>
              <a:t>the </a:t>
            </a:r>
            <a:r>
              <a:rPr lang="en-US" dirty="0" smtClean="0"/>
              <a:t>details </a:t>
            </a:r>
            <a:r>
              <a:rPr lang="en-US" dirty="0"/>
              <a:t>totally removed by </a:t>
            </a:r>
            <a:r>
              <a:rPr lang="en-US" dirty="0" smtClean="0"/>
              <a:t>dilation</a:t>
            </a:r>
            <a:endParaRPr lang="en-US" dirty="0"/>
          </a:p>
        </p:txBody>
      </p:sp>
      <p:grpSp>
        <p:nvGrpSpPr>
          <p:cNvPr id="16" name="Gruppo 15"/>
          <p:cNvGrpSpPr/>
          <p:nvPr/>
        </p:nvGrpSpPr>
        <p:grpSpPr>
          <a:xfrm>
            <a:off x="1174343" y="2552700"/>
            <a:ext cx="5757472" cy="2635117"/>
            <a:chOff x="1272361" y="2552700"/>
            <a:chExt cx="5757472" cy="2635117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70"/>
            <a:stretch/>
          </p:blipFill>
          <p:spPr>
            <a:xfrm>
              <a:off x="1272361" y="2553058"/>
              <a:ext cx="2571750" cy="2634759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57" t="-723" r="234" b="723"/>
            <a:stretch/>
          </p:blipFill>
          <p:spPr>
            <a:xfrm>
              <a:off x="4471914" y="2552700"/>
              <a:ext cx="2557919" cy="2622626"/>
            </a:xfrm>
            <a:prstGeom prst="rect">
              <a:avLst/>
            </a:prstGeom>
          </p:spPr>
        </p:pic>
        <p:sp>
          <p:nvSpPr>
            <p:cNvPr id="15" name="Freccia in giù 14"/>
            <p:cNvSpPr/>
            <p:nvPr/>
          </p:nvSpPr>
          <p:spPr>
            <a:xfrm rot="16200000">
              <a:off x="3922751" y="3601860"/>
              <a:ext cx="440056" cy="4830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6902857" y="4613252"/>
                <a:ext cx="245470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>
                    <a:latin typeface="Calibri Light" panose="020F0302020204030204" pitchFamily="34" charset="0"/>
                  </a:rPr>
                  <a:t>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= </a:t>
                </a:r>
                <a:r>
                  <a:rPr lang="en-US" sz="1600" dirty="0">
                    <a:latin typeface="Calibri Light" panose="020F0302020204030204" pitchFamily="34" charset="0"/>
                  </a:rPr>
                  <a:t>448 × 425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pixels</a:t>
                </a:r>
                <a:endParaRPr lang="en-US" sz="1600" dirty="0">
                  <a:latin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 smtClean="0">
                    <a:latin typeface="Calibri Light" panose="020F0302020204030204" pitchFamily="34" charset="0"/>
                  </a:rPr>
                  <a:t> = </a:t>
                </a:r>
                <a:r>
                  <a:rPr lang="en-US" sz="1600" dirty="0">
                    <a:latin typeface="Calibri Light" panose="020F0302020204030204" pitchFamily="34" charset="0"/>
                  </a:rPr>
                  <a:t>flat disk of radius 5</a:t>
                </a: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57" y="4613252"/>
                <a:ext cx="2454706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7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and closing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485113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if we consider a </a:t>
                </a:r>
                <a:r>
                  <a:rPr lang="en-US" b="1" dirty="0" smtClean="0"/>
                  <a:t>2-D intensity </a:t>
                </a:r>
                <a:r>
                  <a:rPr lang="en-US" dirty="0" smtClean="0"/>
                  <a:t>profile </a:t>
                </a:r>
              </a:p>
              <a:p>
                <a:pPr lvl="1"/>
                <a:r>
                  <a:rPr lang="en-US" dirty="0" smtClean="0"/>
                  <a:t>e.g. along a straight line</a:t>
                </a:r>
              </a:p>
              <a:p>
                <a:r>
                  <a:rPr lang="en-US" b="1" dirty="0" smtClean="0"/>
                  <a:t>opening </a:t>
                </a:r>
                <a:r>
                  <a:rPr lang="en-US" b="1" dirty="0"/>
                  <a:t>shaves the </a:t>
                </a:r>
                <a:r>
                  <a:rPr lang="en-US" b="1" dirty="0" smtClean="0"/>
                  <a:t>peaks</a:t>
                </a:r>
              </a:p>
              <a:p>
                <a:pPr lvl="1"/>
                <a:r>
                  <a:rPr lang="en-US" dirty="0" smtClean="0"/>
                  <a:t>peaks = structures brighter than surroundings</a:t>
                </a:r>
              </a:p>
              <a:p>
                <a:pPr lvl="1"/>
                <a:r>
                  <a:rPr lang="en-US" dirty="0" smtClean="0"/>
                  <a:t>non-expanding: </a:t>
                </a:r>
                <a14:m>
                  <m:oMath xmlns:m="http://schemas.openxmlformats.org/officeDocument/2006/math">
                    <m:r>
                      <a:rPr lang="en-US" i="1" spc="-3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○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idempotent: </a:t>
                </a:r>
                <a14:m>
                  <m:oMath xmlns:m="http://schemas.openxmlformats.org/officeDocument/2006/math">
                    <m:r>
                      <a:rPr lang="en-US" b="0" i="0" spc="-3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pc="-3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○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3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○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pc="-3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○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b="1" dirty="0" smtClean="0"/>
                  <a:t>closing </a:t>
                </a:r>
                <a:r>
                  <a:rPr lang="en-US" b="1" dirty="0"/>
                  <a:t>fills the </a:t>
                </a:r>
                <a:r>
                  <a:rPr lang="en-US" b="1" dirty="0" smtClean="0"/>
                  <a:t>valleys</a:t>
                </a:r>
              </a:p>
              <a:p>
                <a:pPr lvl="1"/>
                <a:r>
                  <a:rPr lang="en-US" dirty="0" smtClean="0"/>
                  <a:t>valleys = structures darker than surroundings</a:t>
                </a:r>
              </a:p>
              <a:p>
                <a:pPr lvl="1"/>
                <a:r>
                  <a:rPr lang="en-US" dirty="0" smtClean="0"/>
                  <a:t>expanding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spc="-3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idempotent: </a:t>
                </a:r>
                <a14:m>
                  <m:oMath xmlns:m="http://schemas.openxmlformats.org/officeDocument/2006/math">
                    <m:r>
                      <a:rPr lang="en-US" spc="-3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pc="-3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)•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pc="-3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4851131" cy="4448468"/>
              </a:xfrm>
              <a:blipFill rotWithShape="0">
                <a:blip r:embed="rId2"/>
                <a:stretch>
                  <a:fillRect l="-2764" r="-2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85"/>
          <a:stretch/>
        </p:blipFill>
        <p:spPr>
          <a:xfrm>
            <a:off x="5314951" y="949877"/>
            <a:ext cx="3562350" cy="416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Grayscale Morphology</a:t>
            </a:r>
            <a:br>
              <a:rPr lang="en-US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000" dirty="0" smtClean="0"/>
              <a:t>Morphological Smoothing</a:t>
            </a:r>
            <a:br>
              <a:rPr lang="en-US" sz="2000" dirty="0" smtClean="0"/>
            </a:br>
            <a:r>
              <a:rPr lang="en-US" sz="2000" dirty="0" smtClean="0"/>
              <a:t>Morphological Gradient</a:t>
            </a:r>
            <a:br>
              <a:rPr lang="en-US" sz="2000" dirty="0" smtClean="0"/>
            </a:br>
            <a:r>
              <a:rPr lang="en-US" sz="2000" dirty="0" smtClean="0"/>
              <a:t>Top-hat and Bottom-hat transforms</a:t>
            </a:r>
            <a:br>
              <a:rPr lang="en-US" sz="2000" dirty="0" smtClean="0"/>
            </a:br>
            <a:r>
              <a:rPr lang="en-US" sz="2000" dirty="0" smtClean="0"/>
              <a:t>Morphological Reconstruction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804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736830" cy="4448468"/>
              </a:xfrm>
            </p:spPr>
            <p:txBody>
              <a:bodyPr anchor="ctr" anchorCtr="0"/>
              <a:lstStyle/>
              <a:p>
                <a:r>
                  <a:rPr lang="en-US" b="1" dirty="0" smtClean="0"/>
                  <a:t>opening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1" dirty="0" smtClean="0"/>
                  <a:t> closing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with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 smtClean="0"/>
                  <a:t> </a:t>
                </a:r>
              </a:p>
              <a:p>
                <a:pPr lvl="1"/>
                <a:r>
                  <a:rPr lang="en-US" dirty="0" smtClean="0"/>
                  <a:t>opening removes </a:t>
                </a:r>
                <a:r>
                  <a:rPr lang="en-US" i="1" dirty="0" smtClean="0"/>
                  <a:t>small bright </a:t>
                </a:r>
                <a:r>
                  <a:rPr lang="en-US" dirty="0" smtClean="0"/>
                  <a:t>details</a:t>
                </a:r>
              </a:p>
              <a:p>
                <a:pPr lvl="1"/>
                <a:r>
                  <a:rPr lang="en-US" dirty="0" smtClean="0"/>
                  <a:t>closing removes </a:t>
                </a:r>
                <a:r>
                  <a:rPr lang="en-US" i="1" dirty="0" smtClean="0"/>
                  <a:t>small dark </a:t>
                </a:r>
                <a:r>
                  <a:rPr lang="en-US" dirty="0" smtClean="0"/>
                  <a:t>details</a:t>
                </a:r>
              </a:p>
              <a:p>
                <a:r>
                  <a:rPr lang="it-IT" dirty="0" smtClean="0"/>
                  <a:t>can be </a:t>
                </a:r>
                <a:r>
                  <a:rPr lang="en-US" dirty="0" smtClean="0"/>
                  <a:t>repeated</a:t>
                </a:r>
                <a:r>
                  <a:rPr lang="it-IT" dirty="0" smtClean="0"/>
                  <a:t> multi</a:t>
                </a:r>
                <a:r>
                  <a:rPr lang="en-US" dirty="0" err="1" smtClean="0"/>
                  <a:t>ple</a:t>
                </a:r>
                <a:r>
                  <a:rPr lang="en-US" dirty="0" smtClean="0"/>
                  <a:t> times with the same SE or with increasingly larger SEs</a:t>
                </a:r>
              </a:p>
              <a:p>
                <a:pPr lvl="1"/>
                <a:r>
                  <a:rPr lang="en-US" dirty="0" smtClean="0"/>
                  <a:t>a.k.a. </a:t>
                </a:r>
                <a:r>
                  <a:rPr lang="en-US" i="1" dirty="0" smtClean="0"/>
                  <a:t>Alternating Sequential Filtering </a:t>
                </a:r>
                <a:r>
                  <a:rPr lang="en-US" dirty="0" smtClean="0"/>
                  <a:t>(ASF) </a:t>
                </a:r>
              </a:p>
              <a:p>
                <a:r>
                  <a:rPr lang="en-US" dirty="0" smtClean="0"/>
                  <a:t>can be used as a simple form of </a:t>
                </a:r>
                <a:r>
                  <a:rPr lang="en-US" b="1" dirty="0" smtClean="0"/>
                  <a:t>edge-preserving smoothing</a:t>
                </a:r>
                <a:r>
                  <a:rPr lang="en-US" dirty="0" smtClean="0"/>
                  <a:t> / </a:t>
                </a:r>
                <a:r>
                  <a:rPr lang="en-US" dirty="0" err="1" smtClean="0"/>
                  <a:t>denoising</a:t>
                </a:r>
                <a:endParaRPr lang="en-US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736830" cy="4448468"/>
              </a:xfrm>
              <a:blipFill rotWithShape="0">
                <a:blip r:embed="rId2"/>
                <a:stretch>
                  <a:fillRect l="-2831" r="-3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Smoothing (*)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1223270"/>
            <a:ext cx="3428837" cy="3417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5734051" y="4703971"/>
                <a:ext cx="29217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 smtClean="0">
                    <a:latin typeface="Calibri Light" panose="020F0302020204030204" pitchFamily="34" charset="0"/>
                  </a:rPr>
                  <a:t>3 </a:t>
                </a:r>
                <a:r>
                  <a:rPr lang="it-IT" sz="1600" dirty="0" err="1" smtClean="0">
                    <a:latin typeface="Calibri Light" panose="020F0302020204030204" pitchFamily="34" charset="0"/>
                  </a:rPr>
                  <a:t>iterations</a:t>
                </a:r>
                <a:r>
                  <a:rPr lang="it-IT" sz="1600" dirty="0">
                    <a:latin typeface="Calibri Light" panose="020F0302020204030204" pitchFamily="34" charset="0"/>
                  </a:rPr>
                  <a:t> </a:t>
                </a:r>
                <a:r>
                  <a:rPr lang="it-IT" sz="1600" dirty="0" smtClean="0">
                    <a:latin typeface="Calibri Light" panose="020F0302020204030204" pitchFamily="34" charset="0"/>
                  </a:rPr>
                  <a:t>with SE of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=1,3,5</m:t>
                    </m:r>
                  </m:oMath>
                </a14:m>
                <a:endParaRPr lang="it-IT" sz="12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51" y="4703971"/>
                <a:ext cx="2921745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125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/>
          <p:cNvSpPr txBox="1"/>
          <p:nvPr/>
        </p:nvSpPr>
        <p:spPr>
          <a:xfrm>
            <a:off x="3248024" y="4969243"/>
            <a:ext cx="5772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labs/ocv-morphological_smoothing.cpp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7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108181" cy="4448468"/>
              </a:xfrm>
            </p:spPr>
            <p:txBody>
              <a:bodyPr anchor="ctr" anchorCtr="0"/>
              <a:lstStyle/>
              <a:p>
                <a14:m>
                  <m:oMath xmlns:m="http://schemas.openxmlformats.org/officeDocument/2006/math">
                    <m:r>
                      <a:rPr lang="en-US" b="0" i="1" spc="-3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pc="-3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 spc="-30" smtClean="0">
                        <a:latin typeface="Cambria Math" panose="02040503050406030204" pitchFamily="18" charset="0"/>
                      </a:rPr>
                      <m:t>𝑓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nary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3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pc="-3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pc="-3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like for binary morphology (</a:t>
                </a:r>
                <a:r>
                  <a:rPr lang="en-US" i="1" dirty="0" smtClean="0"/>
                  <a:t>contour extraction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highlights </a:t>
                </a:r>
                <a:r>
                  <a:rPr lang="en-US" i="1" dirty="0" smtClean="0"/>
                  <a:t>sharp</a:t>
                </a:r>
                <a:r>
                  <a:rPr lang="en-US" dirty="0" smtClean="0"/>
                  <a:t> gray-level transitions in </a:t>
                </a:r>
                <a:r>
                  <a:rPr lang="en-US" dirty="0"/>
                  <a:t>the input </a:t>
                </a:r>
                <a:r>
                  <a:rPr lang="en-US" dirty="0" smtClean="0"/>
                  <a:t>image</a:t>
                </a:r>
              </a:p>
              <a:p>
                <a:pPr lvl="1"/>
                <a:r>
                  <a:rPr lang="en-US" dirty="0"/>
                  <a:t>the SE must be </a:t>
                </a:r>
                <a:r>
                  <a:rPr lang="en-US" dirty="0" smtClean="0"/>
                  <a:t>small</a:t>
                </a:r>
              </a:p>
              <a:p>
                <a:r>
                  <a:rPr lang="en-US" dirty="0"/>
                  <a:t>a</a:t>
                </a:r>
                <a:r>
                  <a:rPr lang="en-US" dirty="0" smtClean="0"/>
                  <a:t>s </a:t>
                </a:r>
                <a:r>
                  <a:rPr lang="en-US" dirty="0"/>
                  <a:t>opposed to gradients obtained </a:t>
                </a:r>
                <a:r>
                  <a:rPr lang="en-US" dirty="0" smtClean="0"/>
                  <a:t>using derivatives, morphological </a:t>
                </a:r>
                <a:r>
                  <a:rPr lang="en-US" dirty="0"/>
                  <a:t>gradients </a:t>
                </a:r>
                <a:r>
                  <a:rPr lang="en-US" dirty="0" smtClean="0"/>
                  <a:t>tend </a:t>
                </a:r>
                <a:r>
                  <a:rPr lang="en-US" dirty="0"/>
                  <a:t>to depend less on </a:t>
                </a:r>
                <a:r>
                  <a:rPr lang="en-US" i="1" dirty="0"/>
                  <a:t>edge </a:t>
                </a:r>
                <a:r>
                  <a:rPr lang="en-US" i="1" dirty="0" smtClean="0"/>
                  <a:t>directionality</a:t>
                </a:r>
                <a:endParaRPr lang="en-US" i="1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108181" cy="4448468"/>
              </a:xfrm>
              <a:blipFill rotWithShape="0">
                <a:blip r:embed="rId2"/>
                <a:stretch>
                  <a:fillRect l="-3264" r="-3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Gradient (*)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645" y="1095374"/>
            <a:ext cx="3906385" cy="3935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6876846" y="1134286"/>
                <a:ext cx="694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pc="-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b="0" i="1" spc="-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46" y="1134286"/>
                <a:ext cx="69467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4938337" y="3076777"/>
                <a:ext cx="826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pc="-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b="0" i="1" spc="-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337" y="3076777"/>
                <a:ext cx="82612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6935211" y="3047593"/>
                <a:ext cx="3835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211" y="3047593"/>
                <a:ext cx="38356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4967521" y="1134286"/>
                <a:ext cx="3835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521" y="1134286"/>
                <a:ext cx="383567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/>
          <p:cNvSpPr txBox="1"/>
          <p:nvPr/>
        </p:nvSpPr>
        <p:spPr>
          <a:xfrm>
            <a:off x="3248024" y="4969243"/>
            <a:ext cx="5772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labs/ocv-morphological_gradient.cpp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ctr" anchorCtr="0"/>
              <a:lstStyle/>
              <a:p>
                <a:r>
                  <a:rPr lang="en-US" b="1" dirty="0" smtClean="0"/>
                  <a:t>Top-hat transform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3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○</m:t>
                        </m:r>
                        <m: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opening </a:t>
                </a:r>
                <a14:m>
                  <m:oMath xmlns:m="http://schemas.openxmlformats.org/officeDocument/2006/math">
                    <m:r>
                      <a:rPr lang="en-US" i="1" spc="-3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○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removes structures </a:t>
                </a:r>
                <a:r>
                  <a:rPr lang="en-US" i="1" dirty="0" smtClean="0"/>
                  <a:t>brighter</a:t>
                </a:r>
                <a:r>
                  <a:rPr lang="en-US" dirty="0" smtClean="0"/>
                  <a:t> than surroundings and </a:t>
                </a:r>
                <a:r>
                  <a:rPr lang="en-US" i="1" dirty="0" smtClean="0"/>
                  <a:t>smaller</a:t>
                </a:r>
                <a:r>
                  <a:rPr lang="en-US" dirty="0" smtClean="0"/>
                  <a:t>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difference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3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○</m:t>
                        </m:r>
                        <m: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 smtClean="0"/>
                  <a:t> greatly enhances these structures</a:t>
                </a:r>
              </a:p>
              <a:p>
                <a:r>
                  <a:rPr lang="en-US" b="1" dirty="0" smtClean="0"/>
                  <a:t>Bottom-hat </a:t>
                </a:r>
                <a:r>
                  <a:rPr lang="en-US" b="1" dirty="0"/>
                  <a:t>transform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h𝑎𝑡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3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•</m:t>
                        </m:r>
                        <m: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dirty="0" smtClean="0"/>
                  <a:t>closing </a:t>
                </a:r>
                <a14:m>
                  <m:oMath xmlns:m="http://schemas.openxmlformats.org/officeDocument/2006/math">
                    <m:r>
                      <a:rPr lang="en-US" i="1" spc="-3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removes </a:t>
                </a:r>
                <a:r>
                  <a:rPr lang="en-US" dirty="0" smtClean="0"/>
                  <a:t>structures </a:t>
                </a:r>
                <a:r>
                  <a:rPr lang="en-US" i="1" dirty="0" smtClean="0"/>
                  <a:t>darker</a:t>
                </a:r>
                <a:r>
                  <a:rPr lang="en-US" dirty="0" smtClean="0"/>
                  <a:t> than </a:t>
                </a:r>
                <a:r>
                  <a:rPr lang="en-US" dirty="0"/>
                  <a:t>surroundings and </a:t>
                </a:r>
                <a:r>
                  <a:rPr lang="en-US" i="1" dirty="0"/>
                  <a:t>smaller</a:t>
                </a:r>
                <a:r>
                  <a:rPr lang="en-US" dirty="0"/>
                  <a:t>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dirty="0" smtClean="0"/>
                  <a:t>difference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3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•</m:t>
                        </m:r>
                        <m:r>
                          <a:rPr lang="en-US" i="1" spc="-3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spc="-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0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greatly enhances these </a:t>
                </a:r>
                <a:r>
                  <a:rPr lang="en-US" dirty="0" smtClean="0"/>
                  <a:t>structures</a:t>
                </a:r>
              </a:p>
              <a:p>
                <a:r>
                  <a:rPr lang="en-US" dirty="0" smtClean="0"/>
                  <a:t>these transforms owe their original </a:t>
                </a:r>
                <a:r>
                  <a:rPr lang="en-US" dirty="0"/>
                  <a:t>name to the use of a cylindrical </a:t>
                </a:r>
                <a:r>
                  <a:rPr lang="en-US" dirty="0" smtClean="0"/>
                  <a:t>or parallelepiped SE function </a:t>
                </a:r>
                <a:r>
                  <a:rPr lang="en-US" dirty="0"/>
                  <a:t>with a flat </a:t>
                </a:r>
                <a:r>
                  <a:rPr lang="en-US" dirty="0" smtClean="0"/>
                  <a:t>top / bottom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Top-hat and Bottom-hat transforms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4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automated detection of </a:t>
            </a:r>
            <a:r>
              <a:rPr lang="en-US" b="1" dirty="0" err="1" smtClean="0"/>
              <a:t>microaneurysms</a:t>
            </a:r>
            <a:r>
              <a:rPr lang="en-US" dirty="0" smtClean="0"/>
              <a:t> in eye angiograms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single top-hat transform with symmetric SE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Top-hat to enhance structures of interest</a:t>
            </a:r>
            <a:endParaRPr lang="en-US" dirty="0"/>
          </a:p>
        </p:txBody>
      </p:sp>
      <p:grpSp>
        <p:nvGrpSpPr>
          <p:cNvPr id="7" name="Gruppo 6"/>
          <p:cNvGrpSpPr/>
          <p:nvPr/>
        </p:nvGrpSpPr>
        <p:grpSpPr>
          <a:xfrm>
            <a:off x="1000125" y="1844081"/>
            <a:ext cx="7143750" cy="2857500"/>
            <a:chOff x="428625" y="1600200"/>
            <a:chExt cx="7143750" cy="2857500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25" y="1600200"/>
              <a:ext cx="2857500" cy="2857500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5" y="1600200"/>
              <a:ext cx="2857500" cy="2857500"/>
            </a:xfrm>
            <a:prstGeom prst="rect">
              <a:avLst/>
            </a:prstGeom>
          </p:spPr>
        </p:pic>
        <p:sp>
          <p:nvSpPr>
            <p:cNvPr id="6" name="Freccia in giù 5"/>
            <p:cNvSpPr/>
            <p:nvPr/>
          </p:nvSpPr>
          <p:spPr>
            <a:xfrm rot="16200000">
              <a:off x="3805683" y="2801760"/>
              <a:ext cx="440056" cy="4830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cxnSp>
        <p:nvCxnSpPr>
          <p:cNvPr id="9" name="Connettore 2 8"/>
          <p:cNvCxnSpPr/>
          <p:nvPr/>
        </p:nvCxnSpPr>
        <p:spPr>
          <a:xfrm>
            <a:off x="1476375" y="2739431"/>
            <a:ext cx="619125" cy="419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4733497" y="2822472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4171403" y="2685431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03" y="2685431"/>
                <a:ext cx="609719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37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Top-hat to enhance structures of interest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334307"/>
            <a:ext cx="2162175" cy="216217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6" y="1702570"/>
            <a:ext cx="1619250" cy="16192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93" y="3574105"/>
            <a:ext cx="1626383" cy="162638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31" y="2334307"/>
            <a:ext cx="2171700" cy="2171700"/>
          </a:xfrm>
          <a:prstGeom prst="rect">
            <a:avLst/>
          </a:prstGeom>
        </p:spPr>
      </p:pic>
      <p:sp>
        <p:nvSpPr>
          <p:cNvPr id="9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589220"/>
          </a:xfrm>
        </p:spPr>
        <p:txBody>
          <a:bodyPr/>
          <a:lstStyle/>
          <a:p>
            <a:r>
              <a:rPr lang="en-US" dirty="0" smtClean="0"/>
              <a:t>automated detection of </a:t>
            </a:r>
            <a:r>
              <a:rPr lang="en-US" b="1" dirty="0" err="1" smtClean="0"/>
              <a:t>microaneurysms</a:t>
            </a:r>
            <a:r>
              <a:rPr lang="en-US" dirty="0" smtClean="0"/>
              <a:t> in eye angiograms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sum of top-hat transforms with a linear SE taken at different orientations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5834062" y="2986387"/>
                <a:ext cx="61395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062" y="2986387"/>
                <a:ext cx="613951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/>
          <p:cNvSpPr/>
          <p:nvPr/>
        </p:nvSpPr>
        <p:spPr>
          <a:xfrm>
            <a:off x="3271203" y="2283777"/>
            <a:ext cx="288000" cy="3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2709109" y="2098665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09" y="2098665"/>
                <a:ext cx="60971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/>
          <p:cNvSpPr/>
          <p:nvPr/>
        </p:nvSpPr>
        <p:spPr>
          <a:xfrm rot="5400000">
            <a:off x="3256158" y="4495655"/>
            <a:ext cx="288000" cy="3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2706107" y="3577864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107" y="3577864"/>
                <a:ext cx="60971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/>
          <p:cNvSpPr/>
          <p:nvPr/>
        </p:nvSpPr>
        <p:spPr>
          <a:xfrm rot="8100000">
            <a:off x="3271854" y="3379768"/>
            <a:ext cx="288000" cy="3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2708147" y="3205150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147" y="3205150"/>
                <a:ext cx="60971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tangolo 18"/>
          <p:cNvSpPr/>
          <p:nvPr/>
        </p:nvSpPr>
        <p:spPr>
          <a:xfrm rot="9000000">
            <a:off x="3270154" y="3021830"/>
            <a:ext cx="288000" cy="3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/>
              <p:cNvSpPr/>
              <p:nvPr/>
            </p:nvSpPr>
            <p:spPr>
              <a:xfrm>
                <a:off x="2708059" y="2841481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ttango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059" y="2841481"/>
                <a:ext cx="60971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tangolo 20"/>
          <p:cNvSpPr/>
          <p:nvPr/>
        </p:nvSpPr>
        <p:spPr>
          <a:xfrm rot="9900000">
            <a:off x="3273758" y="2647529"/>
            <a:ext cx="288000" cy="3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/>
              <p:cNvSpPr/>
              <p:nvPr/>
            </p:nvSpPr>
            <p:spPr>
              <a:xfrm>
                <a:off x="2706901" y="2471943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ttango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901" y="2471943"/>
                <a:ext cx="609719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e 22"/>
          <p:cNvSpPr/>
          <p:nvPr/>
        </p:nvSpPr>
        <p:spPr>
          <a:xfrm>
            <a:off x="3379203" y="226577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/>
          <p:cNvSpPr/>
          <p:nvPr/>
        </p:nvSpPr>
        <p:spPr>
          <a:xfrm>
            <a:off x="3380489" y="263099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e 24"/>
          <p:cNvSpPr/>
          <p:nvPr/>
        </p:nvSpPr>
        <p:spPr>
          <a:xfrm>
            <a:off x="3378822" y="29980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e 27"/>
          <p:cNvSpPr/>
          <p:nvPr/>
        </p:nvSpPr>
        <p:spPr>
          <a:xfrm>
            <a:off x="3379854" y="3356814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28"/>
          <p:cNvSpPr/>
          <p:nvPr/>
        </p:nvSpPr>
        <p:spPr>
          <a:xfrm rot="7200000">
            <a:off x="3278466" y="3754260"/>
            <a:ext cx="288000" cy="3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/>
          <p:cNvSpPr/>
          <p:nvPr/>
        </p:nvSpPr>
        <p:spPr>
          <a:xfrm>
            <a:off x="3386466" y="373130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ttangolo 30"/>
          <p:cNvSpPr/>
          <p:nvPr/>
        </p:nvSpPr>
        <p:spPr>
          <a:xfrm rot="6300000">
            <a:off x="3278466" y="4145461"/>
            <a:ext cx="288000" cy="3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e 31"/>
          <p:cNvSpPr/>
          <p:nvPr/>
        </p:nvSpPr>
        <p:spPr>
          <a:xfrm>
            <a:off x="3386466" y="412250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ttangolo 35"/>
              <p:cNvSpPr/>
              <p:nvPr/>
            </p:nvSpPr>
            <p:spPr>
              <a:xfrm>
                <a:off x="2709109" y="3948318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ttangolo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109" y="3948318"/>
                <a:ext cx="609719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tangolo 36"/>
              <p:cNvSpPr/>
              <p:nvPr/>
            </p:nvSpPr>
            <p:spPr>
              <a:xfrm>
                <a:off x="2706764" y="4317650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ttango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764" y="4317650"/>
                <a:ext cx="60971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e 37"/>
          <p:cNvSpPr/>
          <p:nvPr/>
        </p:nvSpPr>
        <p:spPr>
          <a:xfrm>
            <a:off x="3361203" y="447885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tangolo 44"/>
              <p:cNvSpPr/>
              <p:nvPr/>
            </p:nvSpPr>
            <p:spPr>
              <a:xfrm>
                <a:off x="4421808" y="3054201"/>
                <a:ext cx="59663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5" name="Rettangol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08" y="3054201"/>
                <a:ext cx="596637" cy="58477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reccia in giù 45"/>
          <p:cNvSpPr/>
          <p:nvPr/>
        </p:nvSpPr>
        <p:spPr>
          <a:xfrm rot="16200000">
            <a:off x="5618559" y="3295686"/>
            <a:ext cx="283370" cy="2809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7" name="Freccia in giù 46"/>
          <p:cNvSpPr/>
          <p:nvPr/>
        </p:nvSpPr>
        <p:spPr>
          <a:xfrm rot="16200000">
            <a:off x="6387340" y="3303458"/>
            <a:ext cx="283370" cy="28098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Freccia in giù 47"/>
          <p:cNvSpPr/>
          <p:nvPr/>
        </p:nvSpPr>
        <p:spPr>
          <a:xfrm rot="16200000">
            <a:off x="2961898" y="4406058"/>
            <a:ext cx="283370" cy="106993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Freccia in giù 48"/>
          <p:cNvSpPr/>
          <p:nvPr/>
        </p:nvSpPr>
        <p:spPr>
          <a:xfrm rot="16200000">
            <a:off x="2967550" y="1408848"/>
            <a:ext cx="283370" cy="106993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Top-hat to correct </a:t>
            </a:r>
            <a:r>
              <a:rPr lang="en-US" dirty="0" err="1" smtClean="0"/>
              <a:t>nonuniform</a:t>
            </a:r>
            <a:r>
              <a:rPr lang="en-US" dirty="0" smtClean="0"/>
              <a:t> illumination (*) </a:t>
            </a:r>
            <a:endParaRPr lang="en-US" dirty="0"/>
          </a:p>
        </p:txBody>
      </p:sp>
      <p:grpSp>
        <p:nvGrpSpPr>
          <p:cNvPr id="10" name="Gruppo 9"/>
          <p:cNvGrpSpPr>
            <a:grpSpLocks noChangeAspect="1"/>
          </p:cNvGrpSpPr>
          <p:nvPr/>
        </p:nvGrpSpPr>
        <p:grpSpPr>
          <a:xfrm>
            <a:off x="4700588" y="1136293"/>
            <a:ext cx="3799602" cy="3816707"/>
            <a:chOff x="3748087" y="1028700"/>
            <a:chExt cx="4857750" cy="4879618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087" y="1028700"/>
              <a:ext cx="2371725" cy="2381250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112" y="1028700"/>
              <a:ext cx="2371725" cy="2381250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087" y="3527068"/>
              <a:ext cx="2371725" cy="2381250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112" y="3527068"/>
              <a:ext cx="2371725" cy="2381250"/>
            </a:xfrm>
            <a:prstGeom prst="rect">
              <a:avLst/>
            </a:prstGeom>
          </p:spPr>
        </p:pic>
      </p:grpSp>
      <p:cxnSp>
        <p:nvCxnSpPr>
          <p:cNvPr id="12" name="Connettore 1 11"/>
          <p:cNvCxnSpPr/>
          <p:nvPr/>
        </p:nvCxnSpPr>
        <p:spPr>
          <a:xfrm>
            <a:off x="2240863" y="1117243"/>
            <a:ext cx="0" cy="3852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/>
        </p:nvCxnSpPr>
        <p:spPr>
          <a:xfrm flipH="1">
            <a:off x="350364" y="3034136"/>
            <a:ext cx="378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350364" y="1317703"/>
                <a:ext cx="17621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smtClean="0">
                    <a:latin typeface="Calibri Light" panose="020F0302020204030204" pitchFamily="34" charset="0"/>
                  </a:rPr>
                  <a:t>original image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it-IT" sz="20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4" y="1317703"/>
                <a:ext cx="1762124" cy="707886"/>
              </a:xfrm>
              <a:prstGeom prst="rect">
                <a:avLst/>
              </a:prstGeom>
              <a:blipFill rotWithShape="0">
                <a:blip r:embed="rId6"/>
                <a:stretch>
                  <a:fillRect t="-4310" r="-2069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2101597" y="1335502"/>
                <a:ext cx="23846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smtClean="0">
                    <a:latin typeface="Calibri Light" panose="020F0302020204030204" pitchFamily="34" charset="0"/>
                  </a:rPr>
                  <a:t>illumination </a:t>
                </a:r>
                <a:r>
                  <a:rPr lang="it-IT" sz="2000" dirty="0" err="1" smtClean="0">
                    <a:latin typeface="Calibri Light" panose="020F0302020204030204" pitchFamily="34" charset="0"/>
                  </a:rPr>
                  <a:t>field</a:t>
                </a:r>
                <a:endParaRPr lang="it-IT" sz="2000" dirty="0" smtClean="0">
                  <a:latin typeface="Calibri Light" panose="020F03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pc="-30" smtClean="0">
                          <a:latin typeface="Cambria Math" panose="02040503050406030204" pitchFamily="18" charset="0"/>
                        </a:rPr>
                        <m:t>𝐼𝐹</m:t>
                      </m:r>
                      <m:r>
                        <a:rPr lang="en-US" sz="2000" b="0" i="1" spc="-3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pc="-3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spc="-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○</m:t>
                      </m:r>
                      <m:r>
                        <a:rPr lang="en-US" sz="2000" i="1" spc="-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20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597" y="1335502"/>
                <a:ext cx="2384678" cy="707886"/>
              </a:xfrm>
              <a:prstGeom prst="rect">
                <a:avLst/>
              </a:prstGeom>
              <a:blipFill rotWithShape="0">
                <a:blip r:embed="rId7"/>
                <a:stretch>
                  <a:fillRect t="-4310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121764" y="3699709"/>
                <a:ext cx="22404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smtClean="0">
                    <a:latin typeface="Calibri Light" panose="020F0302020204030204" pitchFamily="34" charset="0"/>
                  </a:rPr>
                  <a:t>top-</a:t>
                </a:r>
                <a:r>
                  <a:rPr lang="it-IT" sz="2000" dirty="0" err="1" smtClean="0">
                    <a:latin typeface="Calibri Light" panose="020F0302020204030204" pitchFamily="34" charset="0"/>
                  </a:rPr>
                  <a:t>hat</a:t>
                </a:r>
                <a:endParaRPr lang="it-IT" sz="2000" dirty="0" smtClean="0">
                  <a:latin typeface="Calibri Light" panose="020F03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pc="-3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pc="-3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pc="-30" smtClean="0"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sz="2000" b="0" i="1" spc="-3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pc="-3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pc="-3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 spc="-3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spc="-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○</m:t>
                      </m:r>
                      <m:r>
                        <a:rPr lang="en-US" sz="2000" i="1" spc="-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20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64" y="3699709"/>
                <a:ext cx="2240436" cy="707886"/>
              </a:xfrm>
              <a:prstGeom prst="rect">
                <a:avLst/>
              </a:prstGeom>
              <a:blipFill rotWithShape="0">
                <a:blip r:embed="rId8"/>
                <a:stretch>
                  <a:fillRect t="-5172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17"/>
          <p:cNvSpPr/>
          <p:nvPr/>
        </p:nvSpPr>
        <p:spPr>
          <a:xfrm>
            <a:off x="3018084" y="2202656"/>
            <a:ext cx="756000" cy="75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2362200" y="2380601"/>
                <a:ext cx="65588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380601"/>
                <a:ext cx="655884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/>
              <p:cNvSpPr txBox="1"/>
              <p:nvPr/>
            </p:nvSpPr>
            <p:spPr>
              <a:xfrm>
                <a:off x="2240863" y="3699709"/>
                <a:ext cx="2240436" cy="73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smtClean="0">
                    <a:latin typeface="Calibri Light" panose="020F0302020204030204" pitchFamily="34" charset="0"/>
                  </a:rPr>
                  <a:t>corrected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pc="-3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pc="-3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pc="-3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pc="-3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pc="-30" smtClean="0">
                              <a:latin typeface="Cambria Math" panose="02040503050406030204" pitchFamily="18" charset="0"/>
                            </a:rPr>
                            <m:t>h𝑎𝑡</m:t>
                          </m:r>
                        </m:sub>
                      </m:sSub>
                      <m:r>
                        <a:rPr lang="en-US" sz="2000" b="0" i="1" spc="-30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sz="2000" b="0" i="1" spc="-3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pc="-30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</m:e>
                      </m:acc>
                    </m:oMath>
                  </m:oMathPara>
                </a14:m>
                <a:endParaRPr lang="it-IT" sz="20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0" name="CasellaDiTes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863" y="3699709"/>
                <a:ext cx="2240436" cy="735138"/>
              </a:xfrm>
              <a:prstGeom prst="rect">
                <a:avLst/>
              </a:prstGeom>
              <a:blipFill rotWithShape="0">
                <a:blip r:embed="rId10"/>
                <a:stretch>
                  <a:fillRect t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/>
              <p:cNvSpPr/>
              <p:nvPr/>
            </p:nvSpPr>
            <p:spPr>
              <a:xfrm>
                <a:off x="586991" y="2633258"/>
                <a:ext cx="13596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dirty="0">
                    <a:latin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250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250</m:t>
                    </m:r>
                  </m:oMath>
                </a14:m>
                <a:r>
                  <a:rPr lang="it-IT" dirty="0">
                    <a:latin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1" name="Rettango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91" y="2633258"/>
                <a:ext cx="1359667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3139" t="-9836" r="-313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/>
              <p:cNvSpPr/>
              <p:nvPr/>
            </p:nvSpPr>
            <p:spPr>
              <a:xfrm>
                <a:off x="2993602" y="2444359"/>
                <a:ext cx="83029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it-IT" sz="1400" dirty="0">
                  <a:solidFill>
                    <a:schemeClr val="bg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2" name="Rettango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602" y="2444359"/>
                <a:ext cx="830291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/>
          <p:cNvSpPr txBox="1"/>
          <p:nvPr/>
        </p:nvSpPr>
        <p:spPr>
          <a:xfrm>
            <a:off x="2240863" y="4969243"/>
            <a:ext cx="644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labs/ocv-tophat-illumination-correction.cpp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8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Morphology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4851131" cy="4448468"/>
              </a:xfrm>
            </p:spPr>
            <p:txBody>
              <a:bodyPr anchor="ctr" anchorCtr="0"/>
              <a:lstStyle/>
              <a:p>
                <a:r>
                  <a:rPr lang="en-US" b="1" dirty="0" smtClean="0"/>
                  <a:t>morphological </a:t>
                </a:r>
                <a:r>
                  <a:rPr lang="en-US" b="1" dirty="0"/>
                  <a:t>dilation </a:t>
                </a:r>
                <a:r>
                  <a:rPr lang="en-US" dirty="0" smtClean="0"/>
                  <a:t>of a binary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with a structuring element (SE)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tests, for </a:t>
                </a:r>
                <a:r>
                  <a:rPr lang="en-US" dirty="0"/>
                  <a:t>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of </a:t>
                </a:r>
                <a:r>
                  <a:rPr lang="en-US" dirty="0"/>
                  <a:t>the plane,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centered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/>
                  <a:t>intersects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i</a:t>
                </a:r>
                <a:r>
                  <a:rPr lang="en-US" dirty="0" smtClean="0"/>
                  <a:t>t </a:t>
                </a:r>
                <a:r>
                  <a:rPr lang="en-US" dirty="0"/>
                  <a:t>results in a set </a:t>
                </a:r>
                <a:r>
                  <a:rPr lang="en-US" b="1" i="1" dirty="0"/>
                  <a:t>larger</a:t>
                </a:r>
                <a:r>
                  <a:rPr lang="en-US" dirty="0"/>
                  <a:t> than the original </a:t>
                </a:r>
                <a:r>
                  <a:rPr lang="en-US" dirty="0" smtClean="0"/>
                  <a:t>set</a:t>
                </a:r>
              </a:p>
              <a:p>
                <a:r>
                  <a:rPr lang="en-US" b="1" dirty="0" smtClean="0"/>
                  <a:t>morphological erosion </a:t>
                </a:r>
                <a:r>
                  <a:rPr lang="en-US" dirty="0"/>
                  <a:t>of a binary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a </a:t>
                </a:r>
                <a:r>
                  <a:rPr lang="en-US" dirty="0" smtClean="0"/>
                  <a:t>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tests, for each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of the plane,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centered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/>
                  <a:t>is contained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i</a:t>
                </a:r>
                <a:r>
                  <a:rPr lang="en-US" dirty="0" smtClean="0"/>
                  <a:t>t </a:t>
                </a:r>
                <a:r>
                  <a:rPr lang="en-US" dirty="0"/>
                  <a:t>results in a set </a:t>
                </a:r>
                <a:r>
                  <a:rPr lang="en-US" b="1" i="1" dirty="0"/>
                  <a:t>smaller</a:t>
                </a:r>
                <a:r>
                  <a:rPr lang="en-US" dirty="0"/>
                  <a:t> than original </a:t>
                </a:r>
                <a:r>
                  <a:rPr lang="en-US" dirty="0" smtClean="0"/>
                  <a:t>set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4851131" cy="4448468"/>
              </a:xfrm>
              <a:blipFill rotWithShape="0">
                <a:blip r:embed="rId2"/>
                <a:stretch>
                  <a:fillRect l="-2764" r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8"/>
          <a:stretch/>
        </p:blipFill>
        <p:spPr>
          <a:xfrm>
            <a:off x="6308074" y="985370"/>
            <a:ext cx="1990725" cy="1941623"/>
          </a:xfrm>
          <a:prstGeom prst="rect">
            <a:avLst/>
          </a:prstGeom>
          <a:ln>
            <a:noFill/>
          </a:ln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3" t="-5078" r="32855" b="5078"/>
          <a:stretch/>
        </p:blipFill>
        <p:spPr>
          <a:xfrm>
            <a:off x="5312712" y="3059011"/>
            <a:ext cx="1990725" cy="1941622"/>
          </a:xfrm>
          <a:prstGeom prst="rect">
            <a:avLst/>
          </a:prstGeom>
          <a:ln>
            <a:noFill/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7" t="-3973" r="1474" b="3973"/>
          <a:stretch/>
        </p:blipFill>
        <p:spPr>
          <a:xfrm>
            <a:off x="7278362" y="3059011"/>
            <a:ext cx="1790700" cy="19416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48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principle of </a:t>
            </a:r>
            <a:r>
              <a:rPr lang="en-US" dirty="0" smtClean="0"/>
              <a:t>morphological/geodesic </a:t>
            </a:r>
            <a:r>
              <a:rPr lang="en-US" dirty="0"/>
              <a:t>reconstruction is to repeat </a:t>
            </a:r>
            <a:r>
              <a:rPr lang="en-US" b="1" dirty="0" smtClean="0"/>
              <a:t>dilations</a:t>
            </a:r>
            <a:r>
              <a:rPr lang="en-US" dirty="0" smtClean="0"/>
              <a:t>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erosions</a:t>
            </a:r>
            <a:r>
              <a:rPr lang="en-US" dirty="0" smtClean="0"/>
              <a:t>) of an image, called </a:t>
            </a:r>
            <a:r>
              <a:rPr lang="en-US" b="1" i="1" dirty="0" smtClean="0">
                <a:solidFill>
                  <a:srgbClr val="FE0000"/>
                </a:solidFill>
              </a:rPr>
              <a:t>marker</a:t>
            </a:r>
            <a:r>
              <a:rPr lang="en-US" dirty="0" smtClean="0"/>
              <a:t>, until</a:t>
            </a:r>
            <a:r>
              <a:rPr lang="en-US" dirty="0"/>
              <a:t> </a:t>
            </a:r>
            <a:r>
              <a:rPr lang="en-US" dirty="0" smtClean="0"/>
              <a:t>the intensity profile of </a:t>
            </a:r>
            <a:r>
              <a:rPr lang="en-US" dirty="0"/>
              <a:t>the </a:t>
            </a:r>
            <a:r>
              <a:rPr lang="en-US" b="1" i="1" dirty="0">
                <a:solidFill>
                  <a:srgbClr val="FE0000"/>
                </a:solidFill>
              </a:rPr>
              <a:t>marker </a:t>
            </a:r>
            <a:r>
              <a:rPr lang="en-US" dirty="0" smtClean="0"/>
              <a:t>fits </a:t>
            </a:r>
            <a:r>
              <a:rPr lang="en-US" b="1" dirty="0"/>
              <a:t>under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above</a:t>
            </a:r>
            <a:r>
              <a:rPr lang="en-US" dirty="0" smtClean="0"/>
              <a:t>) a </a:t>
            </a:r>
            <a:r>
              <a:rPr lang="en-US" dirty="0"/>
              <a:t>second image, </a:t>
            </a:r>
            <a:r>
              <a:rPr lang="en-US" dirty="0" smtClean="0"/>
              <a:t>called</a:t>
            </a:r>
            <a:r>
              <a:rPr lang="en-US" dirty="0"/>
              <a:t> </a:t>
            </a:r>
            <a:r>
              <a:rPr lang="en-US" b="1" i="1" dirty="0" smtClean="0">
                <a:solidFill>
                  <a:srgbClr val="0000FF"/>
                </a:solidFill>
              </a:rPr>
              <a:t>mask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Reconstruction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1822" r="323" b="-319"/>
          <a:stretch/>
        </p:blipFill>
        <p:spPr>
          <a:xfrm>
            <a:off x="2738435" y="2152650"/>
            <a:ext cx="5819775" cy="2936518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684133" y="2710796"/>
            <a:ext cx="718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0000FE"/>
                </a:solidFill>
                <a:latin typeface="Calibri Light" panose="020F0302020204030204" pitchFamily="34" charset="0"/>
              </a:rPr>
              <a:t>mask</a:t>
            </a:r>
            <a:endParaRPr lang="en-US" sz="2000" b="1" i="1" dirty="0">
              <a:solidFill>
                <a:srgbClr val="0000FE"/>
              </a:solidFill>
              <a:latin typeface="Calibri Light" panose="020F030202020403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89893" y="2649241"/>
            <a:ext cx="21389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25A725"/>
                </a:solidFill>
                <a:latin typeface="Calibri Light" panose="020F0302020204030204" pitchFamily="34" charset="0"/>
              </a:rPr>
              <a:t>reconstruction by repeated dilations until </a:t>
            </a:r>
            <a:r>
              <a:rPr lang="en-US" dirty="0" err="1" smtClean="0">
                <a:solidFill>
                  <a:srgbClr val="25A725"/>
                </a:solidFill>
                <a:latin typeface="Calibri Light" panose="020F0302020204030204" pitchFamily="34" charset="0"/>
              </a:rPr>
              <a:t>idempotence</a:t>
            </a:r>
            <a:endParaRPr lang="en-US" dirty="0">
              <a:solidFill>
                <a:srgbClr val="25A725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3121789" y="4689058"/>
                <a:ext cx="17414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i="1" dirty="0" smtClean="0">
                    <a:solidFill>
                      <a:srgbClr val="FE0000"/>
                    </a:solidFill>
                    <a:latin typeface="Calibri Light" panose="020F0302020204030204" pitchFamily="34" charset="0"/>
                  </a:rPr>
                  <a:t>marker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000" b="1" i="1" dirty="0" smtClean="0">
                    <a:solidFill>
                      <a:srgbClr val="FE0000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b="1" i="1" dirty="0">
                    <a:solidFill>
                      <a:srgbClr val="0000FE"/>
                    </a:solidFill>
                    <a:latin typeface="Calibri Light" panose="020F0302020204030204" pitchFamily="34" charset="0"/>
                  </a:rPr>
                  <a:t>mask</a:t>
                </a:r>
                <a:endParaRPr lang="en-US" sz="2000" b="1" i="1" dirty="0">
                  <a:solidFill>
                    <a:srgbClr val="FE0000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789" y="4689058"/>
                <a:ext cx="174143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497" t="-7576" r="-384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2 9"/>
          <p:cNvCxnSpPr/>
          <p:nvPr/>
        </p:nvCxnSpPr>
        <p:spPr>
          <a:xfrm>
            <a:off x="2362197" y="3225206"/>
            <a:ext cx="619125" cy="419100"/>
          </a:xfrm>
          <a:prstGeom prst="straightConnector1">
            <a:avLst/>
          </a:prstGeom>
          <a:ln w="28575">
            <a:solidFill>
              <a:srgbClr val="25A725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>
            <a:off x="2252659" y="3903207"/>
            <a:ext cx="619125" cy="419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/>
          <p:cNvSpPr/>
          <p:nvPr/>
        </p:nvSpPr>
        <p:spPr>
          <a:xfrm>
            <a:off x="223218" y="3718541"/>
            <a:ext cx="2138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repeated dilations</a:t>
            </a:r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2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i="1" dirty="0" smtClean="0">
                    <a:solidFill>
                      <a:srgbClr val="FE0000"/>
                    </a:solidFill>
                  </a:rPr>
                  <a:t>marker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dilations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start from / are guided by the </a:t>
                </a:r>
                <a:r>
                  <a:rPr lang="en-US" b="1" dirty="0" smtClean="0"/>
                  <a:t>intensity peaks 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seeds</a:t>
                </a:r>
                <a:r>
                  <a:rPr lang="en-US" dirty="0" smtClean="0"/>
                  <a:t>)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should </a:t>
                </a:r>
                <a:r>
                  <a:rPr lang="en-US" dirty="0"/>
                  <a:t>contain seeds </a:t>
                </a:r>
                <a:r>
                  <a:rPr lang="en-US" dirty="0" smtClean="0"/>
                  <a:t>for the objects we </a:t>
                </a:r>
                <a:r>
                  <a:rPr lang="en-US" dirty="0"/>
                  <a:t>want to </a:t>
                </a:r>
                <a:r>
                  <a:rPr lang="en-US" dirty="0" smtClean="0"/>
                  <a:t>reconstruct, and </a:t>
                </a:r>
                <a:r>
                  <a:rPr lang="en-US" dirty="0"/>
                  <a:t>be </a:t>
                </a:r>
                <a:r>
                  <a:rPr lang="en-US" dirty="0" smtClean="0"/>
                  <a:t>zero (or low) elsewhere</a:t>
                </a:r>
              </a:p>
              <a:p>
                <a:r>
                  <a:rPr lang="en-US" b="1" i="1" dirty="0">
                    <a:solidFill>
                      <a:srgbClr val="0000FF"/>
                    </a:solidFill>
                  </a:rPr>
                  <a:t>mask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acts </a:t>
                </a:r>
                <a:r>
                  <a:rPr lang="en-US" smtClean="0"/>
                  <a:t>as constraint </a:t>
                </a:r>
                <a:r>
                  <a:rPr lang="en-US" dirty="0" smtClean="0"/>
                  <a:t>for the repeated dilations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usually it is the original image</a:t>
                </a:r>
              </a:p>
              <a:p>
                <a:r>
                  <a:rPr lang="en-US" b="1" dirty="0" smtClean="0"/>
                  <a:t>geodesic </a:t>
                </a:r>
                <a:r>
                  <a:rPr lang="en-US" b="1" dirty="0"/>
                  <a:t>dilation </a:t>
                </a:r>
                <a:r>
                  <a:rPr lang="en-US" dirty="0"/>
                  <a:t>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i="1" dirty="0" smtClean="0">
                    <a:solidFill>
                      <a:srgbClr val="0000FF"/>
                    </a:solidFill>
                  </a:rPr>
                  <a:t>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b="1" i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dirty="0" smtClean="0"/>
                  <a:t>and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30">
                            <a:latin typeface="Cambria Math" panose="02040503050406030204" pitchFamily="18" charset="0"/>
                          </a:rPr>
                          <m:t>𝑓</m:t>
                        </m:r>
                        <m:nary>
                          <m:naryPr>
                            <m:chr m:val="⨁"/>
                            <m:subHide m:val="on"/>
                            <m:supHide m:val="on"/>
                            <m:ctrlPr>
                              <a:rPr lang="en-US" i="1" spc="-3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 spc="-3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is the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pointwise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minimum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operator</a:t>
                </a:r>
                <a:endParaRPr lang="en-US" dirty="0" smtClean="0">
                  <a:solidFill>
                    <a:srgbClr val="0000FF"/>
                  </a:solidFill>
                </a:endParaRPr>
              </a:p>
              <a:p>
                <a:r>
                  <a:rPr lang="en-US" b="1" dirty="0" smtClean="0"/>
                  <a:t>reconstruction</a:t>
                </a:r>
                <a:r>
                  <a:rPr lang="en-US" dirty="0" smtClean="0"/>
                  <a:t> by dilation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b="1" i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dirty="0" smtClean="0"/>
                  <a:t>so that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b="1" i="1" dirty="0" smtClean="0">
                    <a:solidFill>
                      <a:srgbClr val="0000FF"/>
                    </a:solidFill>
                  </a:rPr>
                  <a:t>   </a:t>
                </a:r>
                <a:r>
                  <a:rPr lang="en-US" dirty="0" smtClean="0"/>
                  <a:t>(</a:t>
                </a:r>
                <a:r>
                  <a:rPr lang="en-US" i="1" dirty="0" err="1" smtClean="0"/>
                  <a:t>idempotence</a:t>
                </a:r>
                <a:r>
                  <a:rPr lang="en-US" dirty="0" smtClean="0"/>
                  <a:t>)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Reconstruction by Dilation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Reconstruction by Dilation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170113"/>
            <a:ext cx="8615363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4124566" y="3940207"/>
                <a:ext cx="694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pc="-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b="0" i="1" spc="-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566" y="3940207"/>
                <a:ext cx="694677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6829666" y="3940207"/>
                <a:ext cx="13151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pc="-3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3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spc="-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⨁</m:t>
                          </m:r>
                          <m:r>
                            <a:rPr lang="en-US" i="1" spc="-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i="1" spc="-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pc="-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666" y="3940207"/>
                <a:ext cx="131510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/>
          <p:cNvSpPr/>
          <p:nvPr/>
        </p:nvSpPr>
        <p:spPr>
          <a:xfrm>
            <a:off x="3429359" y="3372068"/>
            <a:ext cx="494941" cy="4571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4124566" y="4331754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566" y="4331754"/>
                <a:ext cx="609719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/>
          <p:cNvSpPr/>
          <p:nvPr/>
        </p:nvSpPr>
        <p:spPr>
          <a:xfrm>
            <a:off x="4638239" y="4504191"/>
            <a:ext cx="494941" cy="45719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e 12"/>
          <p:cNvSpPr/>
          <p:nvPr/>
        </p:nvSpPr>
        <p:spPr>
          <a:xfrm>
            <a:off x="4842285" y="4489341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8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Reconstruction by Dilation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4" y="979174"/>
            <a:ext cx="7720012" cy="407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12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success of Morphological Reconstruction stays in the choice of the </a:t>
                </a:r>
                <a:r>
                  <a:rPr lang="en-US" b="1" i="1" dirty="0">
                    <a:solidFill>
                      <a:srgbClr val="FE0000"/>
                    </a:solidFill>
                  </a:rPr>
                  <a:t>marker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i="1" dirty="0" smtClean="0"/>
              </a:p>
              <a:p>
                <a:pPr lvl="1"/>
                <a:r>
                  <a:rPr lang="en-US" dirty="0" smtClean="0"/>
                  <a:t>e.g. automated </a:t>
                </a:r>
                <a:r>
                  <a:rPr lang="en-US" dirty="0"/>
                  <a:t>detection of </a:t>
                </a:r>
                <a:r>
                  <a:rPr lang="en-US" b="1" dirty="0" err="1"/>
                  <a:t>microaneurysms</a:t>
                </a:r>
                <a:r>
                  <a:rPr lang="en-US" dirty="0"/>
                  <a:t> in eye </a:t>
                </a:r>
                <a:r>
                  <a:rPr lang="en-US" dirty="0" smtClean="0"/>
                  <a:t>angiograms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i="1" dirty="0" smtClean="0">
                    <a:solidFill>
                      <a:srgbClr val="FE0000"/>
                    </a:solidFill>
                  </a:rPr>
                  <a:t> </a:t>
                </a:r>
                <a:r>
                  <a:rPr lang="en-US" dirty="0" smtClean="0"/>
                  <a:t>max of openings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 smtClean="0"/>
                  <a:t> with linear SEs at different orientations</a:t>
                </a:r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Reconstruction by </a:t>
            </a:r>
            <a:r>
              <a:rPr lang="en-US" dirty="0" smtClean="0"/>
              <a:t>Dilation: examples</a:t>
            </a:r>
            <a:endParaRPr lang="en-US" dirty="0"/>
          </a:p>
        </p:txBody>
      </p:sp>
      <p:grpSp>
        <p:nvGrpSpPr>
          <p:cNvPr id="6" name="Gruppo 5"/>
          <p:cNvGrpSpPr>
            <a:grpSpLocks noChangeAspect="1"/>
          </p:cNvGrpSpPr>
          <p:nvPr/>
        </p:nvGrpSpPr>
        <p:grpSpPr>
          <a:xfrm>
            <a:off x="206644" y="2228851"/>
            <a:ext cx="8784956" cy="2168258"/>
            <a:chOff x="206644" y="2009775"/>
            <a:chExt cx="9432037" cy="232796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644" y="2009775"/>
              <a:ext cx="4738687" cy="2327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31" y="2009775"/>
              <a:ext cx="4693350" cy="23279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2828926" y="4512589"/>
                <a:ext cx="1371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i="1" dirty="0" smtClean="0">
                    <a:solidFill>
                      <a:srgbClr val="FE0000"/>
                    </a:solidFill>
                    <a:latin typeface="Calibri Light" panose="020F0302020204030204" pitchFamily="34" charset="0"/>
                  </a:rPr>
                  <a:t>marker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b="1" i="1" dirty="0">
                  <a:solidFill>
                    <a:srgbClr val="FE0000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926" y="4512589"/>
                <a:ext cx="1371600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444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864483" y="4501256"/>
                <a:ext cx="9376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i="1" dirty="0" smtClean="0">
                    <a:solidFill>
                      <a:srgbClr val="0000FE"/>
                    </a:solidFill>
                    <a:latin typeface="Calibri Light" panose="020F0302020204030204" pitchFamily="34" charset="0"/>
                  </a:rPr>
                  <a:t>mask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000" b="1" i="1" dirty="0">
                  <a:solidFill>
                    <a:srgbClr val="0000FE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83" y="4501256"/>
                <a:ext cx="937629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714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4719018" y="4489907"/>
                <a:ext cx="2138979" cy="411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25A725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018" y="4489907"/>
                <a:ext cx="2138979" cy="411459"/>
              </a:xfrm>
              <a:prstGeom prst="rect">
                <a:avLst/>
              </a:prstGeom>
              <a:blipFill rotWithShape="0">
                <a:blip r:embed="rId7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6726052" y="4489907"/>
                <a:ext cx="2138979" cy="411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25A725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052" y="4489907"/>
                <a:ext cx="2138979" cy="411459"/>
              </a:xfrm>
              <a:prstGeom prst="rect">
                <a:avLst/>
              </a:prstGeom>
              <a:blipFill rotWithShape="0">
                <a:blip r:embed="rId8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-136256" y="750029"/>
            <a:ext cx="5635188" cy="464200"/>
          </a:xfrm>
        </p:spPr>
        <p:txBody>
          <a:bodyPr/>
          <a:lstStyle/>
          <a:p>
            <a:pPr lvl="1"/>
            <a:r>
              <a:rPr lang="en-US" dirty="0"/>
              <a:t>e.g. </a:t>
            </a:r>
            <a:r>
              <a:rPr lang="en-US" b="1" dirty="0"/>
              <a:t>star/galaxy</a:t>
            </a:r>
            <a:r>
              <a:rPr lang="en-US" dirty="0"/>
              <a:t> discrimination in astronomical images</a:t>
            </a:r>
          </a:p>
          <a:p>
            <a:pPr marL="667512" lvl="2" indent="0">
              <a:buNone/>
            </a:pPr>
            <a:endParaRPr lang="en-US" sz="1800" dirty="0"/>
          </a:p>
          <a:p>
            <a:pPr lvl="1"/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Reconstruction by </a:t>
            </a:r>
            <a:r>
              <a:rPr lang="en-US" dirty="0" smtClean="0"/>
              <a:t>Dilation: examples (*)</a:t>
            </a:r>
            <a:endParaRPr lang="en-US" dirty="0"/>
          </a:p>
        </p:txBody>
      </p:sp>
      <p:grpSp>
        <p:nvGrpSpPr>
          <p:cNvPr id="23" name="Gruppo 22"/>
          <p:cNvGrpSpPr/>
          <p:nvPr/>
        </p:nvGrpSpPr>
        <p:grpSpPr>
          <a:xfrm>
            <a:off x="4063689" y="1214229"/>
            <a:ext cx="4863421" cy="3801920"/>
            <a:chOff x="3371851" y="995362"/>
            <a:chExt cx="5495925" cy="4117619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851" y="995362"/>
              <a:ext cx="2711451" cy="2033588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1851" y="3079392"/>
              <a:ext cx="2711451" cy="2033588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325" y="995362"/>
              <a:ext cx="2711451" cy="2033588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325" y="3079392"/>
              <a:ext cx="2711451" cy="2033589"/>
            </a:xfrm>
            <a:prstGeom prst="rect">
              <a:avLst/>
            </a:prstGeom>
          </p:spPr>
        </p:pic>
      </p:grpSp>
      <p:cxnSp>
        <p:nvCxnSpPr>
          <p:cNvPr id="12" name="Connettore 1 11"/>
          <p:cNvCxnSpPr/>
          <p:nvPr/>
        </p:nvCxnSpPr>
        <p:spPr>
          <a:xfrm>
            <a:off x="1985748" y="1259479"/>
            <a:ext cx="0" cy="370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1 12"/>
          <p:cNvCxnSpPr/>
          <p:nvPr/>
        </p:nvCxnSpPr>
        <p:spPr>
          <a:xfrm flipH="1">
            <a:off x="161925" y="3089398"/>
            <a:ext cx="363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161925" y="1354552"/>
                <a:ext cx="17621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smtClean="0">
                    <a:latin typeface="Calibri Light" panose="020F0302020204030204" pitchFamily="34" charset="0"/>
                  </a:rPr>
                  <a:t>mask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it-IT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" y="1354552"/>
                <a:ext cx="1762124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1798858" y="1354552"/>
                <a:ext cx="23846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smtClean="0">
                    <a:latin typeface="Calibri Light" panose="020F0302020204030204" pitchFamily="34" charset="0"/>
                  </a:rPr>
                  <a:t>marker image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it-IT" dirty="0" smtClean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858" y="1354552"/>
                <a:ext cx="2384678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-66675" y="3585409"/>
                <a:ext cx="2240436" cy="688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err="1" smtClean="0">
                    <a:latin typeface="Calibri Light" panose="020F0302020204030204" pitchFamily="34" charset="0"/>
                  </a:rPr>
                  <a:t>reconstruction</a:t>
                </a:r>
                <a:endParaRPr lang="it-IT" dirty="0" smtClean="0">
                  <a:latin typeface="Calibri Light" panose="020F03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675" y="3585409"/>
                <a:ext cx="2240436" cy="688458"/>
              </a:xfrm>
              <a:prstGeom prst="rect">
                <a:avLst/>
              </a:prstGeom>
              <a:blipFill rotWithShape="0">
                <a:blip r:embed="rId8"/>
                <a:stretch>
                  <a:fillRect t="-4425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e 16"/>
          <p:cNvSpPr/>
          <p:nvPr/>
        </p:nvSpPr>
        <p:spPr>
          <a:xfrm>
            <a:off x="2715345" y="2496911"/>
            <a:ext cx="180000" cy="180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2059461" y="2399651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461" y="2399651"/>
                <a:ext cx="60971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1809749" y="3585409"/>
                <a:ext cx="2240436" cy="688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smtClean="0">
                    <a:latin typeface="Calibri Light" panose="020F0302020204030204" pitchFamily="34" charset="0"/>
                  </a:rPr>
                  <a:t>difference image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3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pc="-3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49" y="3585409"/>
                <a:ext cx="2240436" cy="688458"/>
              </a:xfrm>
              <a:prstGeom prst="rect">
                <a:avLst/>
              </a:prstGeom>
              <a:blipFill rotWithShape="0">
                <a:blip r:embed="rId10"/>
                <a:stretch>
                  <a:fillRect t="-4425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/>
              <p:cNvSpPr/>
              <p:nvPr/>
            </p:nvSpPr>
            <p:spPr>
              <a:xfrm>
                <a:off x="355697" y="2124855"/>
                <a:ext cx="14540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600" dirty="0" smtClean="0">
                    <a:latin typeface="Calibri Light" panose="020F03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1600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1200</m:t>
                    </m:r>
                  </m:oMath>
                </a14:m>
                <a:r>
                  <a:rPr lang="it-IT" sz="1600" dirty="0">
                    <a:latin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0" name="Rettango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97" y="2124855"/>
                <a:ext cx="1454052" cy="338554"/>
              </a:xfrm>
              <a:prstGeom prst="rect">
                <a:avLst/>
              </a:prstGeom>
              <a:blipFill rotWithShape="0">
                <a:blip r:embed="rId11"/>
                <a:stretch>
                  <a:fillRect l="-1674" t="-5455" r="-1674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/>
              <p:cNvSpPr/>
              <p:nvPr/>
            </p:nvSpPr>
            <p:spPr>
              <a:xfrm>
                <a:off x="2929534" y="2424467"/>
                <a:ext cx="83029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×3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1" name="Rettango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534" y="2424467"/>
                <a:ext cx="830291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sellaDiTesto 21"/>
          <p:cNvSpPr txBox="1"/>
          <p:nvPr/>
        </p:nvSpPr>
        <p:spPr>
          <a:xfrm>
            <a:off x="2898352" y="5026393"/>
            <a:ext cx="644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labs/ocv-gray-morph-reconstruction.cpp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/>
              <p:cNvSpPr/>
              <p:nvPr/>
            </p:nvSpPr>
            <p:spPr>
              <a:xfrm>
                <a:off x="223888" y="4373895"/>
                <a:ext cx="6097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ttango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88" y="4373895"/>
                <a:ext cx="60971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ttangolo 24"/>
          <p:cNvSpPr/>
          <p:nvPr/>
        </p:nvSpPr>
        <p:spPr>
          <a:xfrm>
            <a:off x="794048" y="4512678"/>
            <a:ext cx="108000" cy="108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sellaDiTesto 25"/>
          <p:cNvSpPr txBox="1"/>
          <p:nvPr/>
        </p:nvSpPr>
        <p:spPr>
          <a:xfrm>
            <a:off x="161925" y="4608388"/>
            <a:ext cx="2240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 Light" panose="020F0302020204030204" pitchFamily="34" charset="0"/>
              </a:rPr>
              <a:t>(not so important)</a:t>
            </a:r>
            <a:endParaRPr lang="it-IT" sz="1400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tangolo 27"/>
              <p:cNvSpPr/>
              <p:nvPr/>
            </p:nvSpPr>
            <p:spPr>
              <a:xfrm>
                <a:off x="2084853" y="2089544"/>
                <a:ext cx="1168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3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spc="-3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3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spc="-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○</m:t>
                      </m:r>
                      <m:r>
                        <a:rPr lang="en-US" i="1" spc="-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Rettango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853" y="2089544"/>
                <a:ext cx="1168653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04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sellaDiTesto 28"/>
          <p:cNvSpPr txBox="1"/>
          <p:nvPr/>
        </p:nvSpPr>
        <p:spPr>
          <a:xfrm>
            <a:off x="2402361" y="2676911"/>
            <a:ext cx="1640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 Light" panose="020F0302020204030204" pitchFamily="34" charset="0"/>
              </a:rPr>
              <a:t>(bigger than stars)</a:t>
            </a:r>
            <a:endParaRPr lang="it-IT" sz="14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9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Grayscale Morphology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6298931" cy="4448468"/>
              </a:xfrm>
            </p:spPr>
            <p:txBody>
              <a:bodyPr anchor="ctr" anchorCtr="0"/>
              <a:lstStyle/>
              <a:p>
                <a:r>
                  <a:rPr lang="en-US" b="1" spc="-40" dirty="0" smtClean="0"/>
                  <a:t>grayscale morphology </a:t>
                </a:r>
                <a:r>
                  <a:rPr lang="en-US" spc="-40" dirty="0"/>
                  <a:t>is </a:t>
                </a:r>
                <a:r>
                  <a:rPr lang="en-US" spc="-40" dirty="0" smtClean="0"/>
                  <a:t>a </a:t>
                </a:r>
                <a:r>
                  <a:rPr lang="en-US" i="1" spc="-40" dirty="0"/>
                  <a:t>generalization</a:t>
                </a:r>
                <a:r>
                  <a:rPr lang="en-US" spc="-40" dirty="0"/>
                  <a:t> </a:t>
                </a:r>
                <a:r>
                  <a:rPr lang="en-US" spc="-40" dirty="0" smtClean="0"/>
                  <a:t>of </a:t>
                </a:r>
                <a:r>
                  <a:rPr lang="en-US" b="1" spc="-40" dirty="0" smtClean="0"/>
                  <a:t>binary morphology</a:t>
                </a:r>
                <a:endParaRPr lang="en-US" spc="-40" dirty="0"/>
              </a:p>
              <a:p>
                <a:pPr lvl="1"/>
                <a:r>
                  <a:rPr lang="en-US" dirty="0" smtClean="0"/>
                  <a:t>from binary images </a:t>
                </a:r>
                <a:r>
                  <a:rPr lang="en-US" dirty="0"/>
                  <a:t>to images with multiple </a:t>
                </a:r>
                <a:r>
                  <a:rPr lang="en-US" dirty="0" smtClean="0"/>
                  <a:t>intensity levels</a:t>
                </a:r>
              </a:p>
              <a:p>
                <a:pPr lvl="1"/>
                <a:r>
                  <a:rPr lang="en-US" dirty="0" smtClean="0"/>
                  <a:t>these operations are </a:t>
                </a:r>
                <a:r>
                  <a:rPr lang="en-US" i="1" dirty="0" smtClean="0"/>
                  <a:t>nonlinear</a:t>
                </a:r>
                <a:r>
                  <a:rPr lang="en-US" dirty="0" smtClean="0"/>
                  <a:t> (based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min</m:t>
                    </m:r>
                  </m:oMath>
                </a14:m>
                <a:r>
                  <a:rPr lang="en-US" dirty="0" smtClean="0"/>
                  <a:t>)</a:t>
                </a:r>
                <a:endParaRPr lang="en-US" i="1" dirty="0" smtClean="0"/>
              </a:p>
              <a:p>
                <a:pPr lvl="2">
                  <a:spcBef>
                    <a:spcPts val="0"/>
                  </a:spcBef>
                </a:pPr>
                <a:r>
                  <a:rPr lang="en-US" dirty="0" smtClean="0"/>
                  <a:t>nonlinear </a:t>
                </a:r>
                <a:r>
                  <a:rPr lang="en-US" dirty="0"/>
                  <a:t>operations can be used directly for making </a:t>
                </a:r>
                <a:r>
                  <a:rPr lang="en-US" b="1" dirty="0"/>
                  <a:t>decisions</a:t>
                </a:r>
                <a:r>
                  <a:rPr lang="en-US" dirty="0"/>
                  <a:t> about regions of the </a:t>
                </a:r>
                <a:r>
                  <a:rPr lang="en-US" dirty="0" smtClean="0"/>
                  <a:t>image</a:t>
                </a:r>
              </a:p>
              <a:p>
                <a:pPr lvl="2"/>
                <a:r>
                  <a:rPr lang="en-US" dirty="0" smtClean="0"/>
                  <a:t>nonlinear </a:t>
                </a:r>
                <a:r>
                  <a:rPr lang="en-US" dirty="0"/>
                  <a:t>operations are </a:t>
                </a:r>
                <a:r>
                  <a:rPr lang="en-US" dirty="0" smtClean="0"/>
                  <a:t>thus of </a:t>
                </a:r>
                <a:r>
                  <a:rPr lang="en-US" dirty="0"/>
                  <a:t>particular use in </a:t>
                </a:r>
                <a:r>
                  <a:rPr lang="en-US" b="1" dirty="0"/>
                  <a:t>image </a:t>
                </a:r>
                <a:r>
                  <a:rPr lang="en-US" b="1" dirty="0" smtClean="0"/>
                  <a:t>analysis</a:t>
                </a:r>
              </a:p>
              <a:p>
                <a:r>
                  <a:rPr lang="en-US" dirty="0" smtClean="0"/>
                  <a:t>here </a:t>
                </a:r>
                <a:r>
                  <a:rPr lang="en-US" dirty="0"/>
                  <a:t>the images cannot </a:t>
                </a:r>
                <a:r>
                  <a:rPr lang="en-US" dirty="0" smtClean="0"/>
                  <a:t>be considered </a:t>
                </a:r>
                <a:r>
                  <a:rPr lang="en-US" dirty="0"/>
                  <a:t>as sets </a:t>
                </a:r>
                <a:r>
                  <a:rPr lang="en-US" dirty="0" smtClean="0"/>
                  <a:t>anymore, but </a:t>
                </a:r>
                <a:r>
                  <a:rPr lang="en-US" dirty="0"/>
                  <a:t>as (</a:t>
                </a:r>
                <a:r>
                  <a:rPr lang="en-US" dirty="0" smtClean="0"/>
                  <a:t>non-binary) </a:t>
                </a:r>
                <a:r>
                  <a:rPr lang="en-US" i="1" dirty="0" smtClean="0"/>
                  <a:t>functions</a:t>
                </a:r>
              </a:p>
              <a:p>
                <a:pPr lvl="1"/>
                <a:r>
                  <a:rPr lang="en-US" dirty="0" smtClean="0"/>
                  <a:t>instead of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, we now have an intensity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instead of a 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, we now have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can be </a:t>
                </a:r>
                <a:r>
                  <a:rPr lang="en-US" i="1" dirty="0" smtClean="0"/>
                  <a:t>flat</a:t>
                </a:r>
                <a:r>
                  <a:rPr lang="en-US" dirty="0" smtClean="0"/>
                  <a:t> (constant intensity) or </a:t>
                </a:r>
                <a:r>
                  <a:rPr lang="en-US" i="1" dirty="0" err="1" smtClean="0"/>
                  <a:t>nonflat</a:t>
                </a:r>
                <a:endParaRPr lang="en-US" i="1" dirty="0" smtClean="0"/>
              </a:p>
              <a:p>
                <a:pPr lvl="1"/>
                <a:r>
                  <a:rPr lang="en-US" b="1" dirty="0" smtClean="0"/>
                  <a:t>flat</a:t>
                </a:r>
                <a:r>
                  <a:rPr lang="en-US" dirty="0" smtClean="0"/>
                  <a:t> SEs are the most commonly used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6298931" cy="4448468"/>
              </a:xfrm>
              <a:blipFill rotWithShape="0">
                <a:blip r:embed="rId2"/>
                <a:stretch>
                  <a:fillRect l="-2130" r="-2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47" y="1876424"/>
            <a:ext cx="2183477" cy="25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dilation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dilation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by a </a:t>
                </a:r>
                <a:r>
                  <a:rPr lang="it-IT" b="1" dirty="0" err="1" smtClean="0"/>
                  <a:t>flat</a:t>
                </a:r>
                <a:r>
                  <a:rPr lang="it-IT" dirty="0" smtClean="0"/>
                  <a:t> 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dirty="0" err="1" smtClean="0"/>
                  <a:t>at</a:t>
                </a:r>
                <a:r>
                  <a:rPr lang="it-IT" dirty="0" smtClean="0"/>
                  <a:t>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dirty="0" err="1" smtClean="0"/>
                  <a:t>is</a:t>
                </a:r>
                <a:r>
                  <a:rPr lang="it-IT" dirty="0" smtClean="0"/>
                  <a:t> the </a:t>
                </a:r>
                <a:r>
                  <a:rPr lang="it-IT" i="1" dirty="0" smtClean="0"/>
                  <a:t>maximum</a:t>
                </a:r>
                <a:r>
                  <a:rPr lang="it-IT" dirty="0" smtClean="0"/>
                  <a:t>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  <a:r>
                  <a:rPr lang="it-IT" dirty="0" smtClean="0"/>
                  <a:t>within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centered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⨁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sliding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no </a:t>
                </a:r>
                <a:r>
                  <a:rPr lang="en-US" dirty="0"/>
                  <a:t>different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sliding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spc="-30" dirty="0" smtClean="0"/>
                  <a:t>the </a:t>
                </a:r>
                <a:r>
                  <a:rPr lang="en-US" spc="-30" dirty="0"/>
                  <a:t>actual mechanics </a:t>
                </a:r>
                <a:r>
                  <a:rPr lang="en-US" spc="-30" dirty="0" smtClean="0"/>
                  <a:t>of grayscale </a:t>
                </a:r>
                <a:r>
                  <a:rPr lang="en-US" spc="-30" dirty="0"/>
                  <a:t>dilation are easier to visualize if </a:t>
                </a:r>
                <a14:m>
                  <m:oMath xmlns:m="http://schemas.openxmlformats.org/officeDocument/2006/math">
                    <m:r>
                      <a:rPr lang="en-US" i="1" spc="-3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pc="-30" dirty="0"/>
                  <a:t> is the function that slides past </a:t>
                </a:r>
                <a14:m>
                  <m:oMath xmlns:m="http://schemas.openxmlformats.org/officeDocument/2006/math">
                    <m:r>
                      <a:rPr lang="en-US" i="1" spc="-3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pc="-30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4"/>
          <a:stretch/>
        </p:blipFill>
        <p:spPr bwMode="auto">
          <a:xfrm flipH="1">
            <a:off x="357618" y="2762250"/>
            <a:ext cx="8507413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" name="Ovale 20"/>
          <p:cNvSpPr/>
          <p:nvPr/>
        </p:nvSpPr>
        <p:spPr bwMode="auto">
          <a:xfrm>
            <a:off x="1172262" y="2847150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Ovale 22"/>
          <p:cNvSpPr/>
          <p:nvPr/>
        </p:nvSpPr>
        <p:spPr bwMode="auto">
          <a:xfrm>
            <a:off x="1324662" y="2762250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4" name="Ovale 23"/>
          <p:cNvSpPr/>
          <p:nvPr/>
        </p:nvSpPr>
        <p:spPr bwMode="auto">
          <a:xfrm>
            <a:off x="1579873" y="2729767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5" name="Ovale 24"/>
          <p:cNvSpPr/>
          <p:nvPr/>
        </p:nvSpPr>
        <p:spPr bwMode="auto">
          <a:xfrm>
            <a:off x="1837048" y="2764784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6" name="Ovale 25"/>
          <p:cNvSpPr/>
          <p:nvPr/>
        </p:nvSpPr>
        <p:spPr bwMode="auto">
          <a:xfrm>
            <a:off x="1987484" y="2847150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957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dilation</a:t>
            </a:r>
            <a:endParaRPr lang="en-US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general effect of performing </a:t>
            </a:r>
            <a:r>
              <a:rPr lang="en-US" b="1" dirty="0"/>
              <a:t>dilation</a:t>
            </a:r>
            <a:r>
              <a:rPr lang="en-US" dirty="0"/>
              <a:t> </a:t>
            </a:r>
            <a:r>
              <a:rPr lang="en-US" dirty="0" smtClean="0"/>
              <a:t>on a grayscale image </a:t>
            </a:r>
            <a:r>
              <a:rPr lang="en-US" dirty="0"/>
              <a:t>is twofold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output image tends to be </a:t>
            </a:r>
            <a:r>
              <a:rPr lang="en-US" b="1" dirty="0"/>
              <a:t>brighter</a:t>
            </a:r>
            <a:r>
              <a:rPr lang="en-US" dirty="0"/>
              <a:t> than the </a:t>
            </a:r>
            <a:r>
              <a:rPr lang="en-US" dirty="0" smtClean="0"/>
              <a:t>input</a:t>
            </a:r>
            <a:endParaRPr lang="en-US" dirty="0"/>
          </a:p>
          <a:p>
            <a:pPr lvl="1"/>
            <a:r>
              <a:rPr lang="en-US" b="1" dirty="0" smtClean="0"/>
              <a:t>dark details </a:t>
            </a:r>
            <a:r>
              <a:rPr lang="en-US" dirty="0" smtClean="0"/>
              <a:t>either </a:t>
            </a:r>
            <a:r>
              <a:rPr lang="en-US" dirty="0"/>
              <a:t>are </a:t>
            </a:r>
            <a:r>
              <a:rPr lang="en-US" i="1" dirty="0"/>
              <a:t>reduced</a:t>
            </a:r>
            <a:r>
              <a:rPr lang="en-US" dirty="0"/>
              <a:t> or </a:t>
            </a:r>
            <a:r>
              <a:rPr lang="en-US" i="1" dirty="0" smtClean="0"/>
              <a:t>eliminated</a:t>
            </a:r>
            <a:r>
              <a:rPr lang="en-US" dirty="0"/>
              <a:t>, depending on how their values and shapes </a:t>
            </a:r>
            <a:r>
              <a:rPr lang="en-US" dirty="0" smtClean="0"/>
              <a:t>relate to </a:t>
            </a:r>
            <a:r>
              <a:rPr lang="en-US" dirty="0"/>
              <a:t>the structuring element used for dilation</a:t>
            </a:r>
          </a:p>
        </p:txBody>
      </p:sp>
      <p:grpSp>
        <p:nvGrpSpPr>
          <p:cNvPr id="16" name="Gruppo 15"/>
          <p:cNvGrpSpPr/>
          <p:nvPr/>
        </p:nvGrpSpPr>
        <p:grpSpPr>
          <a:xfrm>
            <a:off x="1174343" y="2456276"/>
            <a:ext cx="5728514" cy="2731541"/>
            <a:chOff x="1272361" y="2456276"/>
            <a:chExt cx="5728514" cy="2731541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70"/>
            <a:stretch/>
          </p:blipFill>
          <p:spPr>
            <a:xfrm>
              <a:off x="1272361" y="2475326"/>
              <a:ext cx="2571750" cy="2712491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9" t="-773" r="-99" b="773"/>
            <a:stretch/>
          </p:blipFill>
          <p:spPr>
            <a:xfrm>
              <a:off x="4429125" y="2456276"/>
              <a:ext cx="2571750" cy="2712491"/>
            </a:xfrm>
            <a:prstGeom prst="rect">
              <a:avLst/>
            </a:prstGeom>
          </p:spPr>
        </p:pic>
        <p:sp>
          <p:nvSpPr>
            <p:cNvPr id="15" name="Freccia in giù 14"/>
            <p:cNvSpPr/>
            <p:nvPr/>
          </p:nvSpPr>
          <p:spPr>
            <a:xfrm rot="16200000">
              <a:off x="3922751" y="3601860"/>
              <a:ext cx="440056" cy="4830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6902857" y="4613252"/>
                <a:ext cx="245470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>
                    <a:latin typeface="Calibri Light" panose="020F0302020204030204" pitchFamily="34" charset="0"/>
                  </a:rPr>
                  <a:t>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= </a:t>
                </a:r>
                <a:r>
                  <a:rPr lang="en-US" sz="1600" dirty="0">
                    <a:latin typeface="Calibri Light" panose="020F0302020204030204" pitchFamily="34" charset="0"/>
                  </a:rPr>
                  <a:t>448 × 425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pixels</a:t>
                </a:r>
                <a:endParaRPr lang="en-US" sz="1600" dirty="0">
                  <a:latin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 smtClean="0">
                    <a:latin typeface="Calibri Light" panose="020F0302020204030204" pitchFamily="34" charset="0"/>
                  </a:rPr>
                  <a:t> = </a:t>
                </a:r>
                <a:r>
                  <a:rPr lang="en-US" sz="1600" dirty="0">
                    <a:latin typeface="Calibri Light" panose="020F0302020204030204" pitchFamily="34" charset="0"/>
                  </a:rPr>
                  <a:t>flat disk of radius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2</a:t>
                </a:r>
                <a:endParaRPr lang="en-US" sz="16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57" y="4613252"/>
                <a:ext cx="2454706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842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erosion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14"/>
          <a:stretch/>
        </p:blipFill>
        <p:spPr bwMode="auto">
          <a:xfrm flipH="1">
            <a:off x="361950" y="2474914"/>
            <a:ext cx="8712200" cy="2649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</p:spPr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 smtClean="0"/>
                  <a:t>erosion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by a </a:t>
                </a:r>
                <a:r>
                  <a:rPr lang="it-IT" b="1" dirty="0" err="1" smtClean="0"/>
                  <a:t>flat</a:t>
                </a:r>
                <a:r>
                  <a:rPr lang="it-IT" dirty="0" smtClean="0"/>
                  <a:t> SE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dirty="0" err="1" smtClean="0"/>
                  <a:t>at</a:t>
                </a:r>
                <a:r>
                  <a:rPr lang="it-IT" dirty="0" smtClean="0"/>
                  <a:t> location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 smtClean="0"/>
                  <a:t> </a:t>
                </a:r>
                <a:r>
                  <a:rPr lang="it-IT" dirty="0" err="1" smtClean="0"/>
                  <a:t>is</a:t>
                </a:r>
                <a:r>
                  <a:rPr lang="it-IT" dirty="0" smtClean="0"/>
                  <a:t> the </a:t>
                </a:r>
                <a:r>
                  <a:rPr lang="it-IT" i="1" dirty="0" smtClean="0"/>
                  <a:t>minimum</a:t>
                </a:r>
                <a:r>
                  <a:rPr lang="it-IT" dirty="0" smtClean="0"/>
                  <a:t>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  <a:r>
                  <a:rPr lang="it-IT" dirty="0" smtClean="0"/>
                  <a:t>within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centered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sliding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no </a:t>
                </a:r>
                <a:r>
                  <a:rPr lang="en-US" dirty="0"/>
                  <a:t>different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sliding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spc="-30" dirty="0" smtClean="0"/>
                  <a:t>the </a:t>
                </a:r>
                <a:r>
                  <a:rPr lang="en-US" spc="-30" dirty="0"/>
                  <a:t>actual mechanics </a:t>
                </a:r>
                <a:r>
                  <a:rPr lang="en-US" spc="-30" dirty="0" smtClean="0"/>
                  <a:t>of grayscale erosion are </a:t>
                </a:r>
                <a:r>
                  <a:rPr lang="en-US" spc="-30" dirty="0"/>
                  <a:t>easier to visualize if </a:t>
                </a:r>
                <a14:m>
                  <m:oMath xmlns:m="http://schemas.openxmlformats.org/officeDocument/2006/math">
                    <m:r>
                      <a:rPr lang="en-US" i="1" spc="-3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pc="-30" dirty="0"/>
                  <a:t> is the function that slides past </a:t>
                </a:r>
                <a14:m>
                  <m:oMath xmlns:m="http://schemas.openxmlformats.org/officeDocument/2006/math">
                    <m:r>
                      <a:rPr lang="en-US" i="1" spc="-3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pc="-30" dirty="0"/>
              </a:p>
            </p:txBody>
          </p:sp>
        </mc:Choice>
        <mc:Fallback xmlns="">
          <p:sp>
            <p:nvSpPr>
              <p:cNvPr id="19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  <a:blipFill rotWithShape="0">
                <a:blip r:embed="rId3"/>
                <a:stretch>
                  <a:fillRect l="-1549" r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e 19"/>
          <p:cNvSpPr/>
          <p:nvPr/>
        </p:nvSpPr>
        <p:spPr bwMode="auto">
          <a:xfrm>
            <a:off x="2720909" y="3316701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21" name="Connettore 1 20"/>
          <p:cNvCxnSpPr/>
          <p:nvPr/>
        </p:nvCxnSpPr>
        <p:spPr bwMode="auto">
          <a:xfrm>
            <a:off x="2720909" y="3441658"/>
            <a:ext cx="0" cy="3960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Connettore 1 23"/>
          <p:cNvCxnSpPr/>
          <p:nvPr/>
        </p:nvCxnSpPr>
        <p:spPr bwMode="auto">
          <a:xfrm>
            <a:off x="3536131" y="3441658"/>
            <a:ext cx="0" cy="3600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e 24"/>
          <p:cNvSpPr/>
          <p:nvPr/>
        </p:nvSpPr>
        <p:spPr bwMode="auto">
          <a:xfrm>
            <a:off x="1787459" y="2692343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27" name="Connettore 1 26"/>
          <p:cNvCxnSpPr/>
          <p:nvPr/>
        </p:nvCxnSpPr>
        <p:spPr bwMode="auto">
          <a:xfrm>
            <a:off x="1787459" y="2851814"/>
            <a:ext cx="0" cy="115934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ttore 1 28"/>
          <p:cNvCxnSpPr/>
          <p:nvPr/>
        </p:nvCxnSpPr>
        <p:spPr bwMode="auto">
          <a:xfrm>
            <a:off x="2602681" y="2816798"/>
            <a:ext cx="0" cy="11160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Flat erosion</a:t>
            </a:r>
            <a:endParaRPr lang="en-US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general effect of performing </a:t>
            </a:r>
            <a:r>
              <a:rPr lang="en-US" b="1" dirty="0" smtClean="0"/>
              <a:t>erosion</a:t>
            </a:r>
            <a:r>
              <a:rPr lang="en-US" dirty="0" smtClean="0"/>
              <a:t> on a grayscale image </a:t>
            </a:r>
            <a:r>
              <a:rPr lang="en-US" dirty="0"/>
              <a:t>is twofold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output image tends to be </a:t>
            </a:r>
            <a:r>
              <a:rPr lang="en-US" b="1" dirty="0" smtClean="0"/>
              <a:t>darker </a:t>
            </a:r>
            <a:r>
              <a:rPr lang="en-US" dirty="0" smtClean="0"/>
              <a:t>than </a:t>
            </a:r>
            <a:r>
              <a:rPr lang="en-US" dirty="0"/>
              <a:t>the </a:t>
            </a:r>
            <a:r>
              <a:rPr lang="en-US" dirty="0" smtClean="0"/>
              <a:t>input</a:t>
            </a:r>
            <a:endParaRPr lang="en-US" dirty="0"/>
          </a:p>
          <a:p>
            <a:pPr lvl="1"/>
            <a:r>
              <a:rPr lang="en-US" b="1" dirty="0" smtClean="0"/>
              <a:t>bright details </a:t>
            </a:r>
            <a:r>
              <a:rPr lang="en-US" dirty="0" smtClean="0"/>
              <a:t>either </a:t>
            </a:r>
            <a:r>
              <a:rPr lang="en-US" dirty="0"/>
              <a:t>are </a:t>
            </a:r>
            <a:r>
              <a:rPr lang="en-US" i="1" dirty="0"/>
              <a:t>reduced</a:t>
            </a:r>
            <a:r>
              <a:rPr lang="en-US" dirty="0"/>
              <a:t> or </a:t>
            </a:r>
            <a:r>
              <a:rPr lang="en-US" i="1" dirty="0" smtClean="0"/>
              <a:t>eliminated</a:t>
            </a:r>
            <a:r>
              <a:rPr lang="en-US" dirty="0"/>
              <a:t>, depending on how their values and shapes </a:t>
            </a:r>
            <a:r>
              <a:rPr lang="en-US" dirty="0" smtClean="0"/>
              <a:t>relate to </a:t>
            </a:r>
            <a:r>
              <a:rPr lang="en-US" dirty="0"/>
              <a:t>the structuring element used for </a:t>
            </a:r>
            <a:r>
              <a:rPr lang="en-US" dirty="0" smtClean="0"/>
              <a:t>erosion</a:t>
            </a:r>
            <a:endParaRPr lang="en-US" dirty="0"/>
          </a:p>
        </p:txBody>
      </p:sp>
      <p:grpSp>
        <p:nvGrpSpPr>
          <p:cNvPr id="16" name="Gruppo 15"/>
          <p:cNvGrpSpPr/>
          <p:nvPr/>
        </p:nvGrpSpPr>
        <p:grpSpPr>
          <a:xfrm>
            <a:off x="1174343" y="2456276"/>
            <a:ext cx="5728514" cy="2731541"/>
            <a:chOff x="1272361" y="2456276"/>
            <a:chExt cx="5728514" cy="2731541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70"/>
            <a:stretch/>
          </p:blipFill>
          <p:spPr>
            <a:xfrm>
              <a:off x="1272361" y="2475326"/>
              <a:ext cx="2571750" cy="2712491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67" t="-773" r="33703" b="773"/>
            <a:stretch/>
          </p:blipFill>
          <p:spPr>
            <a:xfrm>
              <a:off x="4429125" y="2456276"/>
              <a:ext cx="2571750" cy="2712491"/>
            </a:xfrm>
            <a:prstGeom prst="rect">
              <a:avLst/>
            </a:prstGeom>
          </p:spPr>
        </p:pic>
        <p:sp>
          <p:nvSpPr>
            <p:cNvPr id="15" name="Freccia in giù 14"/>
            <p:cNvSpPr/>
            <p:nvPr/>
          </p:nvSpPr>
          <p:spPr>
            <a:xfrm rot="16200000">
              <a:off x="3922751" y="3601860"/>
              <a:ext cx="440056" cy="4830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6902857" y="4613252"/>
                <a:ext cx="245470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>
                    <a:latin typeface="Calibri Light" panose="020F0302020204030204" pitchFamily="34" charset="0"/>
                  </a:rPr>
                  <a:t>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= </a:t>
                </a:r>
                <a:r>
                  <a:rPr lang="en-US" sz="1600" dirty="0">
                    <a:latin typeface="Calibri Light" panose="020F0302020204030204" pitchFamily="34" charset="0"/>
                  </a:rPr>
                  <a:t>448 × 425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pixels</a:t>
                </a:r>
                <a:endParaRPr lang="en-US" sz="1600" dirty="0">
                  <a:latin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 smtClean="0">
                    <a:latin typeface="Calibri Light" panose="020F0302020204030204" pitchFamily="34" charset="0"/>
                  </a:rPr>
                  <a:t> = </a:t>
                </a:r>
                <a:r>
                  <a:rPr lang="en-US" sz="1600" dirty="0">
                    <a:latin typeface="Calibri Light" panose="020F0302020204030204" pitchFamily="34" charset="0"/>
                  </a:rPr>
                  <a:t>flat disk of radius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2</a:t>
                </a:r>
                <a:endParaRPr lang="en-US" sz="16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57" y="4613252"/>
                <a:ext cx="2454706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28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i="1" dirty="0" smtClean="0"/>
                  <a:t>erosion</a:t>
                </a:r>
                <a:r>
                  <a:rPr lang="en-US" dirty="0" smtClean="0"/>
                  <a:t> followed by </a:t>
                </a:r>
                <a:r>
                  <a:rPr lang="en-US" i="1" dirty="0" smtClean="0"/>
                  <a:t>dilation</a:t>
                </a:r>
                <a:r>
                  <a:rPr lang="en-US" dirty="0" smtClean="0"/>
                  <a:t>, like for binary morphology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pc="-3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○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pc="-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⊖</m:t>
                        </m:r>
                        <m:r>
                          <a:rPr lang="en-US" b="0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b="0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pc="-3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nary>
                  </m:oMath>
                </a14:m>
                <a:endParaRPr lang="en-US" spc="-30" dirty="0" smtClean="0"/>
              </a:p>
              <a:p>
                <a:pPr lvl="1"/>
                <a:r>
                  <a:rPr lang="en-US" spc="-50" dirty="0" smtClean="0"/>
                  <a:t>if we </a:t>
                </a:r>
                <a:r>
                  <a:rPr lang="en-US" spc="-50" dirty="0"/>
                  <a:t>view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pc="-50" dirty="0" smtClean="0"/>
                  <a:t> in </a:t>
                </a:r>
                <a:r>
                  <a:rPr lang="en-US" b="1" spc="-50" dirty="0"/>
                  <a:t>3-D perspective </a:t>
                </a:r>
                <a:r>
                  <a:rPr lang="en-US" spc="-50" dirty="0"/>
                  <a:t>(like a </a:t>
                </a:r>
                <a:r>
                  <a:rPr lang="en-US" spc="-50" dirty="0" smtClean="0"/>
                  <a:t>relief map</a:t>
                </a:r>
                <a:r>
                  <a:rPr lang="en-US" spc="-50" dirty="0"/>
                  <a:t>), with </a:t>
                </a:r>
                <a:r>
                  <a:rPr lang="en-US" spc="-50" dirty="0" smtClean="0"/>
                  <a:t>the third </a:t>
                </a:r>
                <a:r>
                  <a:rPr lang="en-US" spc="-50" dirty="0"/>
                  <a:t>axis being </a:t>
                </a:r>
                <a:r>
                  <a:rPr lang="en-US" spc="-50" dirty="0" smtClean="0"/>
                  <a:t>gray-level intensity, it can be interpreted as the best approximation of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pc="-50" dirty="0" smtClean="0"/>
                  <a:t> by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pc="-50" dirty="0" smtClean="0"/>
                  <a:t> with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pc="-50" dirty="0" smtClean="0"/>
                  <a:t> pushing from the </a:t>
                </a:r>
                <a:r>
                  <a:rPr lang="en-US" b="1" spc="-50" dirty="0" smtClean="0"/>
                  <a:t>inside</a:t>
                </a:r>
                <a:r>
                  <a:rPr lang="en-US" spc="-50" dirty="0" smtClean="0"/>
                  <a:t> of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pc="-50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43"/>
          <a:stretch/>
        </p:blipFill>
        <p:spPr bwMode="auto">
          <a:xfrm flipH="1">
            <a:off x="314325" y="2366963"/>
            <a:ext cx="8640763" cy="281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Ovale 10"/>
          <p:cNvSpPr/>
          <p:nvPr/>
        </p:nvSpPr>
        <p:spPr bwMode="auto">
          <a:xfrm>
            <a:off x="2501834" y="3330518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2" name="Ovale 11"/>
          <p:cNvSpPr/>
          <p:nvPr/>
        </p:nvSpPr>
        <p:spPr bwMode="auto">
          <a:xfrm>
            <a:off x="1539809" y="3565284"/>
            <a:ext cx="815222" cy="234766"/>
          </a:xfrm>
          <a:prstGeom prst="ellipse">
            <a:avLst/>
          </a:prstGeom>
          <a:solidFill>
            <a:srgbClr val="0070C0">
              <a:alpha val="40000"/>
            </a:srgbClr>
          </a:solidFill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it-IT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25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</a:t>
            </a:r>
            <a:endParaRPr lang="en-US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removes</a:t>
            </a:r>
            <a:r>
              <a:rPr lang="en-US" dirty="0" smtClean="0"/>
              <a:t> </a:t>
            </a:r>
            <a:r>
              <a:rPr lang="en-US" b="1" dirty="0" smtClean="0"/>
              <a:t>small</a:t>
            </a:r>
            <a:r>
              <a:rPr lang="en-US" dirty="0" smtClean="0"/>
              <a:t> (with </a:t>
            </a:r>
            <a:r>
              <a:rPr lang="en-US" dirty="0"/>
              <a:t>respect to the size of the </a:t>
            </a:r>
            <a:r>
              <a:rPr lang="en-US" dirty="0" smtClean="0"/>
              <a:t>SE) </a:t>
            </a:r>
            <a:r>
              <a:rPr lang="en-US" b="1" dirty="0" smtClean="0"/>
              <a:t>bright details</a:t>
            </a:r>
            <a:r>
              <a:rPr lang="en-US" dirty="0"/>
              <a:t>, while </a:t>
            </a:r>
            <a:r>
              <a:rPr lang="en-US" dirty="0" smtClean="0"/>
              <a:t>leaving the </a:t>
            </a:r>
            <a:r>
              <a:rPr lang="en-US" dirty="0"/>
              <a:t>overall gray levels and larger bright features relatively </a:t>
            </a:r>
            <a:r>
              <a:rPr lang="en-US" dirty="0" smtClean="0"/>
              <a:t>undisturbed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initial erosion </a:t>
            </a:r>
            <a:r>
              <a:rPr lang="en-US" dirty="0"/>
              <a:t>removes </a:t>
            </a:r>
            <a:r>
              <a:rPr lang="en-US" dirty="0" smtClean="0"/>
              <a:t>small bright details</a:t>
            </a:r>
            <a:r>
              <a:rPr lang="en-US" dirty="0"/>
              <a:t>, but it also darkens the </a:t>
            </a:r>
            <a:r>
              <a:rPr lang="en-US" dirty="0" smtClean="0"/>
              <a:t>image (</a:t>
            </a:r>
            <a:r>
              <a:rPr lang="en-US" i="1" dirty="0" smtClean="0"/>
              <a:t>removal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subsequent dilation increases </a:t>
            </a:r>
            <a:r>
              <a:rPr lang="en-US" dirty="0"/>
              <a:t>the overall intensity of the image (</a:t>
            </a:r>
            <a:r>
              <a:rPr lang="en-US" i="1" dirty="0" smtClean="0"/>
              <a:t>restoring</a:t>
            </a:r>
            <a:r>
              <a:rPr lang="en-US" dirty="0" smtClean="0"/>
              <a:t>) without reintroducing </a:t>
            </a:r>
            <a:r>
              <a:rPr lang="en-US" dirty="0"/>
              <a:t>the </a:t>
            </a:r>
            <a:r>
              <a:rPr lang="en-US" dirty="0" smtClean="0"/>
              <a:t>details </a:t>
            </a:r>
            <a:r>
              <a:rPr lang="en-US" dirty="0"/>
              <a:t>totally removed by </a:t>
            </a:r>
            <a:r>
              <a:rPr lang="en-US" dirty="0" smtClean="0"/>
              <a:t>erosion</a:t>
            </a:r>
            <a:endParaRPr lang="en-US" dirty="0"/>
          </a:p>
        </p:txBody>
      </p:sp>
      <p:grpSp>
        <p:nvGrpSpPr>
          <p:cNvPr id="16" name="Gruppo 15"/>
          <p:cNvGrpSpPr/>
          <p:nvPr/>
        </p:nvGrpSpPr>
        <p:grpSpPr>
          <a:xfrm>
            <a:off x="1174343" y="2552700"/>
            <a:ext cx="5757472" cy="2635117"/>
            <a:chOff x="1272361" y="2552700"/>
            <a:chExt cx="5757472" cy="2635117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70"/>
            <a:stretch/>
          </p:blipFill>
          <p:spPr>
            <a:xfrm>
              <a:off x="1272361" y="2553058"/>
              <a:ext cx="2571750" cy="2634759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7" t="-359" r="33544" b="359"/>
            <a:stretch/>
          </p:blipFill>
          <p:spPr>
            <a:xfrm>
              <a:off x="4471914" y="2552700"/>
              <a:ext cx="2557919" cy="2622626"/>
            </a:xfrm>
            <a:prstGeom prst="rect">
              <a:avLst/>
            </a:prstGeom>
          </p:spPr>
        </p:pic>
        <p:sp>
          <p:nvSpPr>
            <p:cNvPr id="15" name="Freccia in giù 14"/>
            <p:cNvSpPr/>
            <p:nvPr/>
          </p:nvSpPr>
          <p:spPr>
            <a:xfrm rot="16200000">
              <a:off x="3922751" y="3601860"/>
              <a:ext cx="440056" cy="483036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6902857" y="4613252"/>
                <a:ext cx="245470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600" dirty="0">
                    <a:latin typeface="Calibri Light" panose="020F0302020204030204" pitchFamily="34" charset="0"/>
                  </a:rPr>
                  <a:t>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= </a:t>
                </a:r>
                <a:r>
                  <a:rPr lang="en-US" sz="1600" dirty="0">
                    <a:latin typeface="Calibri Light" panose="020F0302020204030204" pitchFamily="34" charset="0"/>
                  </a:rPr>
                  <a:t>448 × 425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pixels</a:t>
                </a:r>
                <a:endParaRPr lang="en-US" sz="1600" dirty="0">
                  <a:latin typeface="Calibri Light" panose="020F03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 smtClean="0">
                    <a:latin typeface="Calibri Light" panose="020F0302020204030204" pitchFamily="34" charset="0"/>
                  </a:rPr>
                  <a:t> = </a:t>
                </a:r>
                <a:r>
                  <a:rPr lang="en-US" sz="1600" dirty="0">
                    <a:latin typeface="Calibri Light" panose="020F0302020204030204" pitchFamily="34" charset="0"/>
                  </a:rPr>
                  <a:t>flat disk of radius </a:t>
                </a:r>
                <a:r>
                  <a:rPr lang="en-US" sz="1600" dirty="0" smtClean="0">
                    <a:latin typeface="Calibri Light" panose="020F0302020204030204" pitchFamily="34" charset="0"/>
                  </a:rPr>
                  <a:t>3</a:t>
                </a:r>
                <a:endParaRPr lang="en-US" sz="16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857" y="4613252"/>
                <a:ext cx="2454706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3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29361</TotalTime>
  <Words>1003</Words>
  <Application>Microsoft Office PowerPoint</Application>
  <PresentationFormat>Presentazione su schermo (16:10)</PresentationFormat>
  <Paragraphs>189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8" baseType="lpstr">
      <vt:lpstr>Microsoft YaHei</vt:lpstr>
      <vt:lpstr>Arial</vt:lpstr>
      <vt:lpstr>Calibri</vt:lpstr>
      <vt:lpstr>Calibri Light</vt:lpstr>
      <vt:lpstr>Cambria Math</vt:lpstr>
      <vt:lpstr>Constantia</vt:lpstr>
      <vt:lpstr>Courier New</vt:lpstr>
      <vt:lpstr>Symbol</vt:lpstr>
      <vt:lpstr>Times New Roman</vt:lpstr>
      <vt:lpstr>Trebuchet MS</vt:lpstr>
      <vt:lpstr>Wingdings</vt:lpstr>
      <vt:lpstr>Wingdings 2</vt:lpstr>
      <vt:lpstr>Master</vt:lpstr>
      <vt:lpstr>Presentazione standard di PowerPoint</vt:lpstr>
      <vt:lpstr>Binary Morphology</vt:lpstr>
      <vt:lpstr>Grayscale Morphology</vt:lpstr>
      <vt:lpstr>Flat dilation</vt:lpstr>
      <vt:lpstr>Flat dilation</vt:lpstr>
      <vt:lpstr>Flat erosion</vt:lpstr>
      <vt:lpstr>Flat erosion</vt:lpstr>
      <vt:lpstr>Opening</vt:lpstr>
      <vt:lpstr>Opening</vt:lpstr>
      <vt:lpstr>Closing</vt:lpstr>
      <vt:lpstr>Closing</vt:lpstr>
      <vt:lpstr>Opening and closing</vt:lpstr>
      <vt:lpstr>Applications of Grayscale Morphology  Morphological Smoothing Morphological Gradient Top-hat and Bottom-hat transforms Morphological Reconstruction</vt:lpstr>
      <vt:lpstr>Morphological Smoothing (*)</vt:lpstr>
      <vt:lpstr>Morphological Gradient (*)</vt:lpstr>
      <vt:lpstr>Top-hat and Bottom-hat transforms</vt:lpstr>
      <vt:lpstr>Top-hat to enhance structures of interest</vt:lpstr>
      <vt:lpstr>Top-hat to enhance structures of interest</vt:lpstr>
      <vt:lpstr>Top-hat to correct nonuniform illumination (*) </vt:lpstr>
      <vt:lpstr>Morphological Reconstruction</vt:lpstr>
      <vt:lpstr>Morphological Reconstruction by Dilation</vt:lpstr>
      <vt:lpstr>Morphological Reconstruction by Dilation</vt:lpstr>
      <vt:lpstr>Morphological Reconstruction by Dilation</vt:lpstr>
      <vt:lpstr>Morphological Reconstruction by Dilation: examples</vt:lpstr>
      <vt:lpstr>Morphological Reconstruction by Dilation: examples (*)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2369</cp:revision>
  <cp:lastPrinted>2016-02-02T08:24:15Z</cp:lastPrinted>
  <dcterms:created xsi:type="dcterms:W3CDTF">2009-07-02T08:29:41Z</dcterms:created>
  <dcterms:modified xsi:type="dcterms:W3CDTF">2018-04-07T06:52:03Z</dcterms:modified>
</cp:coreProperties>
</file>